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131"/>
  </p:notesMasterIdLst>
  <p:sldIdLst>
    <p:sldId id="256" r:id="rId2"/>
    <p:sldId id="288" r:id="rId3"/>
    <p:sldId id="257" r:id="rId4"/>
    <p:sldId id="285" r:id="rId5"/>
    <p:sldId id="287" r:id="rId6"/>
    <p:sldId id="286" r:id="rId7"/>
    <p:sldId id="261" r:id="rId8"/>
    <p:sldId id="267" r:id="rId9"/>
    <p:sldId id="266" r:id="rId10"/>
    <p:sldId id="265" r:id="rId11"/>
    <p:sldId id="264" r:id="rId12"/>
    <p:sldId id="263" r:id="rId13"/>
    <p:sldId id="281" r:id="rId14"/>
    <p:sldId id="282" r:id="rId15"/>
    <p:sldId id="279" r:id="rId16"/>
    <p:sldId id="280" r:id="rId17"/>
    <p:sldId id="278" r:id="rId18"/>
    <p:sldId id="274" r:id="rId19"/>
    <p:sldId id="275" r:id="rId20"/>
    <p:sldId id="277" r:id="rId21"/>
    <p:sldId id="276" r:id="rId22"/>
    <p:sldId id="273" r:id="rId23"/>
    <p:sldId id="272" r:id="rId24"/>
    <p:sldId id="283" r:id="rId25"/>
    <p:sldId id="270" r:id="rId26"/>
    <p:sldId id="269" r:id="rId27"/>
    <p:sldId id="262" r:id="rId28"/>
    <p:sldId id="356" r:id="rId29"/>
    <p:sldId id="350" r:id="rId30"/>
    <p:sldId id="355" r:id="rId31"/>
    <p:sldId id="354" r:id="rId32"/>
    <p:sldId id="353" r:id="rId33"/>
    <p:sldId id="352" r:id="rId34"/>
    <p:sldId id="351" r:id="rId35"/>
    <p:sldId id="362" r:id="rId36"/>
    <p:sldId id="361" r:id="rId37"/>
    <p:sldId id="357" r:id="rId38"/>
    <p:sldId id="360" r:id="rId39"/>
    <p:sldId id="370" r:id="rId40"/>
    <p:sldId id="369" r:id="rId41"/>
    <p:sldId id="368" r:id="rId42"/>
    <p:sldId id="367" r:id="rId43"/>
    <p:sldId id="366" r:id="rId44"/>
    <p:sldId id="365" r:id="rId45"/>
    <p:sldId id="364" r:id="rId46"/>
    <p:sldId id="363" r:id="rId47"/>
    <p:sldId id="358" r:id="rId48"/>
    <p:sldId id="373" r:id="rId49"/>
    <p:sldId id="372" r:id="rId50"/>
    <p:sldId id="371" r:id="rId51"/>
    <p:sldId id="377" r:id="rId52"/>
    <p:sldId id="376" r:id="rId53"/>
    <p:sldId id="375" r:id="rId54"/>
    <p:sldId id="374" r:id="rId55"/>
    <p:sldId id="381" r:id="rId56"/>
    <p:sldId id="380" r:id="rId57"/>
    <p:sldId id="383" r:id="rId58"/>
    <p:sldId id="379" r:id="rId59"/>
    <p:sldId id="382" r:id="rId60"/>
    <p:sldId id="378" r:id="rId61"/>
    <p:sldId id="384" r:id="rId62"/>
    <p:sldId id="385" r:id="rId63"/>
    <p:sldId id="386" r:id="rId64"/>
    <p:sldId id="387" r:id="rId65"/>
    <p:sldId id="311" r:id="rId66"/>
    <p:sldId id="333" r:id="rId67"/>
    <p:sldId id="312" r:id="rId68"/>
    <p:sldId id="314" r:id="rId69"/>
    <p:sldId id="313" r:id="rId70"/>
    <p:sldId id="315" r:id="rId71"/>
    <p:sldId id="320" r:id="rId72"/>
    <p:sldId id="337" r:id="rId73"/>
    <p:sldId id="334" r:id="rId74"/>
    <p:sldId id="335" r:id="rId75"/>
    <p:sldId id="317" r:id="rId76"/>
    <p:sldId id="318" r:id="rId77"/>
    <p:sldId id="319" r:id="rId78"/>
    <p:sldId id="321" r:id="rId79"/>
    <p:sldId id="322" r:id="rId80"/>
    <p:sldId id="323" r:id="rId81"/>
    <p:sldId id="324" r:id="rId82"/>
    <p:sldId id="326" r:id="rId83"/>
    <p:sldId id="325" r:id="rId84"/>
    <p:sldId id="339" r:id="rId85"/>
    <p:sldId id="327" r:id="rId86"/>
    <p:sldId id="328" r:id="rId87"/>
    <p:sldId id="329" r:id="rId88"/>
    <p:sldId id="330" r:id="rId89"/>
    <p:sldId id="331" r:id="rId90"/>
    <p:sldId id="332" r:id="rId91"/>
    <p:sldId id="289" r:id="rId92"/>
    <p:sldId id="290" r:id="rId93"/>
    <p:sldId id="295" r:id="rId94"/>
    <p:sldId id="294" r:id="rId95"/>
    <p:sldId id="293" r:id="rId96"/>
    <p:sldId id="301" r:id="rId97"/>
    <p:sldId id="300" r:id="rId98"/>
    <p:sldId id="299" r:id="rId99"/>
    <p:sldId id="298" r:id="rId100"/>
    <p:sldId id="302" r:id="rId101"/>
    <p:sldId id="303" r:id="rId102"/>
    <p:sldId id="341" r:id="rId103"/>
    <p:sldId id="306" r:id="rId104"/>
    <p:sldId id="340" r:id="rId105"/>
    <p:sldId id="305" r:id="rId106"/>
    <p:sldId id="304" r:id="rId107"/>
    <p:sldId id="307" r:id="rId108"/>
    <p:sldId id="297" r:id="rId109"/>
    <p:sldId id="296" r:id="rId110"/>
    <p:sldId id="291" r:id="rId111"/>
    <p:sldId id="292" r:id="rId112"/>
    <p:sldId id="349" r:id="rId113"/>
    <p:sldId id="348" r:id="rId114"/>
    <p:sldId id="347" r:id="rId115"/>
    <p:sldId id="389" r:id="rId116"/>
    <p:sldId id="390" r:id="rId117"/>
    <p:sldId id="391" r:id="rId118"/>
    <p:sldId id="392" r:id="rId119"/>
    <p:sldId id="393" r:id="rId120"/>
    <p:sldId id="394" r:id="rId121"/>
    <p:sldId id="395" r:id="rId122"/>
    <p:sldId id="399" r:id="rId123"/>
    <p:sldId id="400" r:id="rId124"/>
    <p:sldId id="398" r:id="rId125"/>
    <p:sldId id="397" r:id="rId126"/>
    <p:sldId id="396" r:id="rId127"/>
    <p:sldId id="401" r:id="rId128"/>
    <p:sldId id="404" r:id="rId129"/>
    <p:sldId id="403"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F8490-6070-4AE6-AC89-D787C45ED5E9}" type="datetimeFigureOut">
              <a:rPr lang="zh-CN" altLang="en-US" smtClean="0"/>
              <a:t>2018/6/5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C3DF9-DF03-4F67-A58E-DF780D0437CD}" type="slidenum">
              <a:rPr lang="zh-CN" altLang="en-US" smtClean="0"/>
              <a:t>‹#›</a:t>
            </a:fld>
            <a:endParaRPr lang="zh-CN" altLang="en-US"/>
          </a:p>
        </p:txBody>
      </p:sp>
    </p:spTree>
    <p:extLst>
      <p:ext uri="{BB962C8B-B14F-4D97-AF65-F5344CB8AC3E}">
        <p14:creationId xmlns:p14="http://schemas.microsoft.com/office/powerpoint/2010/main" val="321043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6B98B9-3228-472B-BA7E-200DA5C5D23F}" type="slidenum">
              <a:rPr lang="zh-CN" altLang="en-US" smtClean="0">
                <a:solidFill>
                  <a:prstClr val="black"/>
                </a:solidFill>
              </a:rPr>
              <a:pPr/>
              <a:t>86</a:t>
            </a:fld>
            <a:endParaRPr lang="zh-CN" altLang="en-US">
              <a:solidFill>
                <a:prstClr val="black"/>
              </a:solidFill>
            </a:endParaRPr>
          </a:p>
        </p:txBody>
      </p:sp>
    </p:spTree>
    <p:extLst>
      <p:ext uri="{BB962C8B-B14F-4D97-AF65-F5344CB8AC3E}">
        <p14:creationId xmlns:p14="http://schemas.microsoft.com/office/powerpoint/2010/main" val="2947274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954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3271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1080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12751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1263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80861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2598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0073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066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7730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4461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3054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6986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2070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792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2443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6576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6/5/2018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75523"/>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192.168.0.1/system"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item.taobao.com/item.htm?id=2516049865" TargetMode="External"/><Relationship Id="rId2" Type="http://schemas.openxmlformats.org/officeDocument/2006/relationships/hyperlink" Target="http://item.taobao.com/item.htm?id=12661985065"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684754" y="869365"/>
            <a:ext cx="9725367" cy="1330517"/>
          </a:xfrm>
        </p:spPr>
        <p:txBody>
          <a:bodyPr>
            <a:normAutofit/>
          </a:bodyPr>
          <a:lstStyle/>
          <a:p>
            <a:r>
              <a:rPr lang="zh-CN" altLang="en-US" sz="72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美年体检信息管理系统</a:t>
            </a:r>
          </a:p>
        </p:txBody>
      </p:sp>
      <p:sp>
        <p:nvSpPr>
          <p:cNvPr id="3" name="副标题 2"/>
          <p:cNvSpPr>
            <a:spLocks noGrp="1"/>
          </p:cNvSpPr>
          <p:nvPr>
            <p:ph type="subTitle" idx="1"/>
          </p:nvPr>
        </p:nvSpPr>
        <p:spPr>
          <a:xfrm>
            <a:off x="1447502" y="2911131"/>
            <a:ext cx="8915399" cy="1746988"/>
          </a:xfrm>
        </p:spPr>
        <p:txBody>
          <a:bodyPr>
            <a:noAutofit/>
          </a:bodyPr>
          <a:lstStyle/>
          <a:p>
            <a:pPr algn="ctr"/>
            <a:r>
              <a:rPr lang="zh-CN" altLang="en-US" sz="9600" b="1" dirty="0">
                <a:solidFill>
                  <a:srgbClr val="FFFF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培     训</a:t>
            </a:r>
          </a:p>
        </p:txBody>
      </p:sp>
    </p:spTree>
    <p:extLst>
      <p:ext uri="{BB962C8B-B14F-4D97-AF65-F5344CB8AC3E}">
        <p14:creationId xmlns:p14="http://schemas.microsoft.com/office/powerpoint/2010/main" val="2979798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7477" y="203486"/>
            <a:ext cx="8911687" cy="619474"/>
          </a:xfrm>
        </p:spPr>
        <p:txBody>
          <a:bodyPr>
            <a:normAutofit fontScale="90000"/>
          </a:bodyPr>
          <a:lstStyle/>
          <a:p>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31638" cy="6858000"/>
          </a:xfrm>
        </p:spPr>
      </p:pic>
      <p:sp>
        <p:nvSpPr>
          <p:cNvPr id="5" name="文本框 4"/>
          <p:cNvSpPr txBox="1"/>
          <p:nvPr/>
        </p:nvSpPr>
        <p:spPr>
          <a:xfrm>
            <a:off x="10203628" y="1197078"/>
            <a:ext cx="1589242" cy="523220"/>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检查项目哪些检查科室来完成</a:t>
            </a:r>
          </a:p>
        </p:txBody>
      </p:sp>
      <p:sp>
        <p:nvSpPr>
          <p:cNvPr id="6" name="文本框 5"/>
          <p:cNvSpPr txBox="1"/>
          <p:nvPr/>
        </p:nvSpPr>
        <p:spPr>
          <a:xfrm>
            <a:off x="5590845" y="2905780"/>
            <a:ext cx="1589242" cy="523220"/>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科室可以完成哪些检查项目</a:t>
            </a:r>
          </a:p>
        </p:txBody>
      </p:sp>
      <p:sp>
        <p:nvSpPr>
          <p:cNvPr id="7" name="文本框 6"/>
          <p:cNvSpPr txBox="1"/>
          <p:nvPr/>
        </p:nvSpPr>
        <p:spPr>
          <a:xfrm>
            <a:off x="5590844" y="1197078"/>
            <a:ext cx="1814507" cy="523220"/>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哪些科室参于排队，以及科室排队的开关</a:t>
            </a:r>
          </a:p>
        </p:txBody>
      </p:sp>
    </p:spTree>
    <p:extLst>
      <p:ext uri="{BB962C8B-B14F-4D97-AF65-F5344CB8AC3E}">
        <p14:creationId xmlns:p14="http://schemas.microsoft.com/office/powerpoint/2010/main" val="14057776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6792" y="1207699"/>
            <a:ext cx="11151230" cy="6487065"/>
          </a:xfrm>
        </p:spPr>
        <p:txBody>
          <a:bodyPr>
            <a:normAutofit/>
          </a:bodyPr>
          <a:lstStyle/>
          <a:p>
            <a:r>
              <a:rPr lang="en-US" altLang="zh-CN" sz="3200" b="1" dirty="0"/>
              <a:t>B</a:t>
            </a:r>
            <a:r>
              <a:rPr lang="zh-CN" altLang="en-US" sz="3200" b="1" dirty="0"/>
              <a:t>、设备不带操作系统部份</a:t>
            </a:r>
            <a:endParaRPr lang="en-US" altLang="zh-CN" sz="3200" b="1" dirty="0"/>
          </a:p>
          <a:p>
            <a:r>
              <a:rPr lang="zh-CN" altLang="en-US" sz="3200" b="1" dirty="0"/>
              <a:t>设备不带系统（我们不能安装任何软件的），如：</a:t>
            </a:r>
            <a:r>
              <a:rPr lang="zh-CN" altLang="en-US" sz="3200" b="1" dirty="0">
                <a:solidFill>
                  <a:srgbClr val="FF0000"/>
                </a:solidFill>
              </a:rPr>
              <a:t>心电图、人体成份分析、欧母龙动脉硬化、肺功能、电测听</a:t>
            </a:r>
            <a:endParaRPr lang="en-US" altLang="zh-CN" sz="3200" b="1" dirty="0">
              <a:solidFill>
                <a:srgbClr val="FF0000"/>
              </a:solidFill>
            </a:endParaRPr>
          </a:p>
          <a:p>
            <a:r>
              <a:rPr lang="en-US" altLang="zh-CN" sz="3200" b="1" dirty="0"/>
              <a:t>B1</a:t>
            </a:r>
            <a:r>
              <a:rPr lang="zh-CN" altLang="en-US" sz="3200" b="1" dirty="0"/>
              <a:t>、心电图的连接</a:t>
            </a:r>
            <a:endParaRPr lang="en-US" altLang="zh-CN" sz="3200" b="1" dirty="0"/>
          </a:p>
          <a:p>
            <a:r>
              <a:rPr lang="zh-CN" altLang="en-US" sz="3200" b="1" dirty="0"/>
              <a:t>目前心电图往系统是导图，都是我们自己能解决的方案，对安装心电图软件的电脑，</a:t>
            </a:r>
            <a:r>
              <a:rPr lang="zh-CN" altLang="en-US" sz="3200" b="1" dirty="0">
                <a:solidFill>
                  <a:srgbClr val="FF0000"/>
                </a:solidFill>
              </a:rPr>
              <a:t>操作系统必须为</a:t>
            </a:r>
            <a:r>
              <a:rPr lang="en-US" altLang="zh-CN" sz="3200" b="1" dirty="0">
                <a:solidFill>
                  <a:srgbClr val="FF0000"/>
                </a:solidFill>
              </a:rPr>
              <a:t>windows XP</a:t>
            </a:r>
            <a:r>
              <a:rPr lang="zh-CN" altLang="en-US" sz="3200" b="1" dirty="0">
                <a:solidFill>
                  <a:srgbClr val="FF0000"/>
                </a:solidFill>
              </a:rPr>
              <a:t>系统</a:t>
            </a:r>
            <a:r>
              <a:rPr lang="zh-CN" altLang="en-US" sz="3200" b="1" dirty="0"/>
              <a:t>。</a:t>
            </a:r>
            <a:endParaRPr lang="en-US" altLang="zh-CN" sz="3200" b="1" dirty="0"/>
          </a:p>
          <a:p>
            <a:r>
              <a:rPr lang="zh-CN" altLang="en-US" sz="3200" b="1" dirty="0"/>
              <a:t>心电图软件的安装：</a:t>
            </a:r>
            <a:endParaRPr lang="en-US" altLang="zh-CN" sz="3200" b="1" dirty="0"/>
          </a:p>
          <a:p>
            <a:r>
              <a:rPr lang="zh-CN" altLang="en-US" sz="3200" b="1" dirty="0"/>
              <a:t>先安装</a:t>
            </a:r>
            <a:r>
              <a:rPr lang="en-US" altLang="zh-CN" sz="3200" b="1" dirty="0"/>
              <a:t>daemon_tools.exe</a:t>
            </a:r>
            <a:r>
              <a:rPr lang="zh-CN" altLang="en-US" sz="3200" b="1" dirty="0"/>
              <a:t>虚拟光驱软件，再通过虚拟光驱安装心电图软件</a:t>
            </a:r>
            <a:r>
              <a:rPr lang="en-US" altLang="zh-CN" sz="3200" b="1" dirty="0"/>
              <a:t>ECG Viewer 02-11.ISO</a:t>
            </a:r>
          </a:p>
          <a:p>
            <a:endParaRPr lang="en-US" altLang="zh-CN" sz="3200" b="1" dirty="0"/>
          </a:p>
          <a:p>
            <a:endParaRPr lang="en-US" altLang="zh-CN" sz="3200" b="1" dirty="0"/>
          </a:p>
          <a:p>
            <a:endParaRPr lang="en-US" altLang="zh-CN" sz="3200" b="1" dirty="0"/>
          </a:p>
          <a:p>
            <a:endParaRPr lang="zh-CN" altLang="en-US" sz="3200" b="1" dirty="0"/>
          </a:p>
        </p:txBody>
      </p:sp>
    </p:spTree>
    <p:extLst>
      <p:ext uri="{BB962C8B-B14F-4D97-AF65-F5344CB8AC3E}">
        <p14:creationId xmlns:p14="http://schemas.microsoft.com/office/powerpoint/2010/main" val="24067778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1707" y="586596"/>
            <a:ext cx="11205712" cy="5995359"/>
          </a:xfrm>
        </p:spPr>
        <p:txBody>
          <a:bodyPr/>
          <a:lstStyle/>
          <a:p>
            <a:r>
              <a:rPr lang="zh-CN" altLang="en-US" dirty="0"/>
              <a:t>心电图软件的设置：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p>
          <a:p>
            <a:endParaRPr lang="en-US" altLang="zh-CN" dirty="0"/>
          </a:p>
          <a:p>
            <a:endParaRPr lang="en-US" altLang="zh-CN" dirty="0"/>
          </a:p>
        </p:txBody>
      </p:sp>
      <p:pic>
        <p:nvPicPr>
          <p:cNvPr id="4" name="图片 3"/>
          <p:cNvPicPr>
            <a:picLocks noChangeAspect="1"/>
          </p:cNvPicPr>
          <p:nvPr/>
        </p:nvPicPr>
        <p:blipFill>
          <a:blip r:embed="rId2"/>
          <a:stretch>
            <a:fillRect/>
          </a:stretch>
        </p:blipFill>
        <p:spPr>
          <a:xfrm>
            <a:off x="6608714" y="1291156"/>
            <a:ext cx="5136793" cy="4531673"/>
          </a:xfrm>
          <a:prstGeom prst="rect">
            <a:avLst/>
          </a:prstGeom>
        </p:spPr>
      </p:pic>
      <p:pic>
        <p:nvPicPr>
          <p:cNvPr id="6" name="图片 5"/>
          <p:cNvPicPr>
            <a:picLocks noChangeAspect="1"/>
          </p:cNvPicPr>
          <p:nvPr/>
        </p:nvPicPr>
        <p:blipFill>
          <a:blip r:embed="rId3"/>
          <a:stretch>
            <a:fillRect/>
          </a:stretch>
        </p:blipFill>
        <p:spPr>
          <a:xfrm>
            <a:off x="491707" y="1291156"/>
            <a:ext cx="5831455" cy="4626990"/>
          </a:xfrm>
          <a:prstGeom prst="rect">
            <a:avLst/>
          </a:prstGeom>
        </p:spPr>
      </p:pic>
      <p:sp>
        <p:nvSpPr>
          <p:cNvPr id="7" name="椭圆形标注 6"/>
          <p:cNvSpPr/>
          <p:nvPr/>
        </p:nvSpPr>
        <p:spPr>
          <a:xfrm>
            <a:off x="3614467" y="385383"/>
            <a:ext cx="1561382" cy="658414"/>
          </a:xfrm>
          <a:prstGeom prst="wedgeEllipseCallout">
            <a:avLst>
              <a:gd name="adj1" fmla="val -169452"/>
              <a:gd name="adj2" fmla="val 2000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把勾去了</a:t>
            </a:r>
          </a:p>
        </p:txBody>
      </p:sp>
    </p:spTree>
    <p:extLst>
      <p:ext uri="{BB962C8B-B14F-4D97-AF65-F5344CB8AC3E}">
        <p14:creationId xmlns:p14="http://schemas.microsoft.com/office/powerpoint/2010/main" val="30043399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6793" y="250166"/>
            <a:ext cx="8534400" cy="740912"/>
          </a:xfrm>
        </p:spPr>
        <p:txBody>
          <a:bodyPr/>
          <a:lstStyle/>
          <a:p>
            <a:r>
              <a:rPr lang="zh-CN" altLang="en-US" dirty="0"/>
              <a:t>选择数据库所在硬盘分区：</a:t>
            </a:r>
          </a:p>
        </p:txBody>
      </p:sp>
      <p:pic>
        <p:nvPicPr>
          <p:cNvPr id="4" name="图片 3"/>
          <p:cNvPicPr>
            <a:picLocks noChangeAspect="1"/>
          </p:cNvPicPr>
          <p:nvPr/>
        </p:nvPicPr>
        <p:blipFill>
          <a:blip r:embed="rId2"/>
          <a:stretch>
            <a:fillRect/>
          </a:stretch>
        </p:blipFill>
        <p:spPr>
          <a:xfrm>
            <a:off x="717501" y="1199071"/>
            <a:ext cx="4631187" cy="4132054"/>
          </a:xfrm>
          <a:prstGeom prst="rect">
            <a:avLst/>
          </a:prstGeom>
        </p:spPr>
      </p:pic>
      <p:sp>
        <p:nvSpPr>
          <p:cNvPr id="5" name="椭圆形标注 4"/>
          <p:cNvSpPr/>
          <p:nvPr/>
        </p:nvSpPr>
        <p:spPr>
          <a:xfrm>
            <a:off x="1190445" y="3994030"/>
            <a:ext cx="1613139" cy="612648"/>
          </a:xfrm>
          <a:prstGeom prst="wedgeEllipseCallout">
            <a:avLst>
              <a:gd name="adj1" fmla="val 21620"/>
              <a:gd name="adj2" fmla="val -3683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数据库磁盘选择</a:t>
            </a:r>
          </a:p>
        </p:txBody>
      </p:sp>
      <p:pic>
        <p:nvPicPr>
          <p:cNvPr id="6" name="图片 5"/>
          <p:cNvPicPr>
            <a:picLocks noChangeAspect="1"/>
          </p:cNvPicPr>
          <p:nvPr/>
        </p:nvPicPr>
        <p:blipFill>
          <a:blip r:embed="rId3"/>
          <a:stretch>
            <a:fillRect/>
          </a:stretch>
        </p:blipFill>
        <p:spPr>
          <a:xfrm>
            <a:off x="5655816" y="1199071"/>
            <a:ext cx="5630218" cy="4065909"/>
          </a:xfrm>
          <a:prstGeom prst="rect">
            <a:avLst/>
          </a:prstGeom>
        </p:spPr>
      </p:pic>
      <p:sp>
        <p:nvSpPr>
          <p:cNvPr id="7" name="椭圆形标注 6"/>
          <p:cNvSpPr/>
          <p:nvPr/>
        </p:nvSpPr>
        <p:spPr>
          <a:xfrm>
            <a:off x="6607834" y="3232025"/>
            <a:ext cx="1371600" cy="759125"/>
          </a:xfrm>
          <a:prstGeom prst="wedgeEllipseCallout">
            <a:avLst>
              <a:gd name="adj1" fmla="val 3334"/>
              <a:gd name="adj2" fmla="val -2147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数据恢复</a:t>
            </a:r>
          </a:p>
        </p:txBody>
      </p:sp>
    </p:spTree>
    <p:extLst>
      <p:ext uri="{BB962C8B-B14F-4D97-AF65-F5344CB8AC3E}">
        <p14:creationId xmlns:p14="http://schemas.microsoft.com/office/powerpoint/2010/main" val="34691906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6815" y="232914"/>
            <a:ext cx="11576649" cy="4801314"/>
          </a:xfrm>
          <a:prstGeom prst="rect">
            <a:avLst/>
          </a:prstGeom>
        </p:spPr>
        <p:txBody>
          <a:bodyPr wrap="square">
            <a:spAutoFit/>
          </a:bodyPr>
          <a:lstStyle/>
          <a:p>
            <a:r>
              <a:rPr lang="zh-CN" altLang="en-US" dirty="0"/>
              <a:t>心电图设备的设置：</a:t>
            </a:r>
            <a:endParaRPr lang="en-US" altLang="zh-CN" dirty="0"/>
          </a:p>
          <a:p>
            <a:r>
              <a:rPr lang="en-US" altLang="zh-CN" dirty="0"/>
              <a:t>       </a:t>
            </a:r>
            <a:r>
              <a:rPr lang="zh-CN" altLang="en-US" dirty="0"/>
              <a:t>按设备面版上的“功能”键，进入再选择“</a:t>
            </a:r>
            <a:r>
              <a:rPr lang="en-US" altLang="zh-CN" dirty="0"/>
              <a:t>8</a:t>
            </a:r>
            <a:r>
              <a:rPr lang="zh-CN" altLang="en-US" dirty="0"/>
              <a:t>”系统设置，找到网络设置（图</a:t>
            </a:r>
            <a:r>
              <a:rPr lang="en-US" altLang="zh-CN" dirty="0"/>
              <a:t>1</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       在共通设置里设备“设备</a:t>
            </a:r>
            <a:r>
              <a:rPr lang="en-US" altLang="zh-CN" dirty="0"/>
              <a:t>IP</a:t>
            </a:r>
            <a:r>
              <a:rPr lang="zh-CN" altLang="en-US" dirty="0"/>
              <a:t>”地址（图</a:t>
            </a:r>
            <a:r>
              <a:rPr lang="en-US" altLang="zh-CN" dirty="0"/>
              <a:t>2</a:t>
            </a:r>
            <a:r>
              <a:rPr lang="zh-CN" altLang="en-US" dirty="0"/>
              <a:t>）</a:t>
            </a:r>
            <a:endParaRPr lang="en-US" altLang="zh-CN" dirty="0"/>
          </a:p>
          <a:p>
            <a:endParaRPr lang="en-US" altLang="zh-CN" dirty="0"/>
          </a:p>
          <a:p>
            <a:endParaRPr lang="en-US" altLang="zh-CN" dirty="0"/>
          </a:p>
          <a:p>
            <a:endParaRPr lang="en-US" altLang="zh-CN" dirty="0"/>
          </a:p>
          <a:p>
            <a:r>
              <a:rPr lang="zh-CN" altLang="en-US" dirty="0"/>
              <a:t>      </a:t>
            </a:r>
            <a:endParaRPr lang="en-US" altLang="zh-CN" dirty="0"/>
          </a:p>
        </p:txBody>
      </p:sp>
      <p:pic>
        <p:nvPicPr>
          <p:cNvPr id="2" name="图片 1"/>
          <p:cNvPicPr>
            <a:picLocks noChangeAspect="1"/>
          </p:cNvPicPr>
          <p:nvPr/>
        </p:nvPicPr>
        <p:blipFill>
          <a:blip r:embed="rId2"/>
          <a:stretch>
            <a:fillRect/>
          </a:stretch>
        </p:blipFill>
        <p:spPr>
          <a:xfrm>
            <a:off x="852757" y="854016"/>
            <a:ext cx="5845047" cy="2558155"/>
          </a:xfrm>
          <a:prstGeom prst="rect">
            <a:avLst/>
          </a:prstGeom>
        </p:spPr>
      </p:pic>
      <p:pic>
        <p:nvPicPr>
          <p:cNvPr id="3" name="图片 2"/>
          <p:cNvPicPr>
            <a:picLocks noChangeAspect="1"/>
          </p:cNvPicPr>
          <p:nvPr/>
        </p:nvPicPr>
        <p:blipFill>
          <a:blip r:embed="rId3"/>
          <a:stretch>
            <a:fillRect/>
          </a:stretch>
        </p:blipFill>
        <p:spPr>
          <a:xfrm>
            <a:off x="852757" y="3903876"/>
            <a:ext cx="5913632" cy="3046370"/>
          </a:xfrm>
          <a:prstGeom prst="rect">
            <a:avLst/>
          </a:prstGeom>
        </p:spPr>
      </p:pic>
      <p:sp>
        <p:nvSpPr>
          <p:cNvPr id="5" name="椭圆形标注 4"/>
          <p:cNvSpPr/>
          <p:nvPr/>
        </p:nvSpPr>
        <p:spPr>
          <a:xfrm>
            <a:off x="8255479" y="4226943"/>
            <a:ext cx="1250830" cy="612648"/>
          </a:xfrm>
          <a:prstGeom prst="wedgeEllipseCallout">
            <a:avLst>
              <a:gd name="adj1" fmla="val -248153"/>
              <a:gd name="adj2" fmla="val 1117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设备</a:t>
            </a:r>
            <a:r>
              <a:rPr lang="en-US" altLang="zh-CN" dirty="0"/>
              <a:t>IP</a:t>
            </a:r>
            <a:r>
              <a:rPr lang="zh-CN" altLang="en-US" dirty="0"/>
              <a:t>地址</a:t>
            </a:r>
          </a:p>
        </p:txBody>
      </p:sp>
    </p:spTree>
    <p:extLst>
      <p:ext uri="{BB962C8B-B14F-4D97-AF65-F5344CB8AC3E}">
        <p14:creationId xmlns:p14="http://schemas.microsoft.com/office/powerpoint/2010/main" val="2473105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stretch>
            <a:fillRect/>
          </a:stretch>
        </p:blipFill>
        <p:spPr>
          <a:xfrm>
            <a:off x="1689074" y="779197"/>
            <a:ext cx="6807945" cy="3939452"/>
          </a:xfrm>
          <a:prstGeom prst="rect">
            <a:avLst/>
          </a:prstGeom>
        </p:spPr>
      </p:pic>
      <p:sp>
        <p:nvSpPr>
          <p:cNvPr id="4" name="矩形 3"/>
          <p:cNvSpPr/>
          <p:nvPr/>
        </p:nvSpPr>
        <p:spPr>
          <a:xfrm>
            <a:off x="1939253" y="316468"/>
            <a:ext cx="5622052" cy="369332"/>
          </a:xfrm>
          <a:prstGeom prst="rect">
            <a:avLst/>
          </a:prstGeom>
        </p:spPr>
        <p:txBody>
          <a:bodyPr wrap="none">
            <a:spAutoFit/>
          </a:bodyPr>
          <a:lstStyle/>
          <a:p>
            <a:r>
              <a:rPr lang="zh-CN" altLang="en-US" dirty="0"/>
              <a:t>在选择“服务器设置”，输入服务器文件地址（图</a:t>
            </a:r>
            <a:r>
              <a:rPr lang="en-US" altLang="zh-CN" dirty="0"/>
              <a:t>3</a:t>
            </a:r>
            <a:r>
              <a:rPr lang="zh-CN" altLang="en-US" dirty="0"/>
              <a:t>）</a:t>
            </a:r>
            <a:endParaRPr lang="en-US" altLang="zh-CN" dirty="0"/>
          </a:p>
        </p:txBody>
      </p:sp>
      <p:sp>
        <p:nvSpPr>
          <p:cNvPr id="6" name="圆角矩形标注 5"/>
          <p:cNvSpPr/>
          <p:nvPr/>
        </p:nvSpPr>
        <p:spPr>
          <a:xfrm>
            <a:off x="8790317" y="1287543"/>
            <a:ext cx="2587924" cy="1345721"/>
          </a:xfrm>
          <a:prstGeom prst="wedgeRoundRectCallout">
            <a:avLst>
              <a:gd name="adj1" fmla="val -101833"/>
              <a:gd name="adj2" fmla="val 1003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电脑的</a:t>
            </a:r>
            <a:r>
              <a:rPr lang="en-US" altLang="zh-CN" dirty="0"/>
              <a:t>IP</a:t>
            </a:r>
            <a:r>
              <a:rPr lang="zh-CN" altLang="en-US" dirty="0"/>
              <a:t>地址</a:t>
            </a:r>
          </a:p>
        </p:txBody>
      </p:sp>
    </p:spTree>
    <p:extLst>
      <p:ext uri="{BB962C8B-B14F-4D97-AF65-F5344CB8AC3E}">
        <p14:creationId xmlns:p14="http://schemas.microsoft.com/office/powerpoint/2010/main" val="36747168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06" y="306238"/>
            <a:ext cx="8534400" cy="797943"/>
          </a:xfrm>
        </p:spPr>
        <p:txBody>
          <a:bodyPr/>
          <a:lstStyle/>
          <a:p>
            <a:r>
              <a:rPr lang="en-US" altLang="zh-CN" dirty="0"/>
              <a:t>B2</a:t>
            </a:r>
            <a:r>
              <a:rPr lang="zh-CN" altLang="en-US" dirty="0"/>
              <a:t>、欧姆龙动脉硬化设备</a:t>
            </a:r>
          </a:p>
        </p:txBody>
      </p:sp>
      <p:sp>
        <p:nvSpPr>
          <p:cNvPr id="3" name="内容占位符 2"/>
          <p:cNvSpPr>
            <a:spLocks noGrp="1"/>
          </p:cNvSpPr>
          <p:nvPr>
            <p:ph idx="1"/>
          </p:nvPr>
        </p:nvSpPr>
        <p:spPr>
          <a:xfrm>
            <a:off x="899871" y="1104181"/>
            <a:ext cx="10711283" cy="5387995"/>
          </a:xfrm>
        </p:spPr>
        <p:txBody>
          <a:bodyPr>
            <a:normAutofit fontScale="92500" lnSpcReduction="20000"/>
          </a:bodyPr>
          <a:lstStyle/>
          <a:p>
            <a:r>
              <a:rPr lang="en-US" altLang="zh-CN" dirty="0"/>
              <a:t>1</a:t>
            </a:r>
            <a:r>
              <a:rPr lang="zh-CN" altLang="zh-CN" dirty="0"/>
              <a:t>、将电脑动脉机器设置成一个网段。</a:t>
            </a:r>
          </a:p>
          <a:p>
            <a:r>
              <a:rPr lang="en-US" altLang="zh-CN" dirty="0"/>
              <a:t>    </a:t>
            </a:r>
            <a:r>
              <a:rPr lang="zh-CN" altLang="zh-CN" dirty="0"/>
              <a:t>例如：动脉的</a:t>
            </a:r>
            <a:r>
              <a:rPr lang="en-US" altLang="zh-CN" dirty="0"/>
              <a:t>IP</a:t>
            </a:r>
            <a:r>
              <a:rPr lang="zh-CN" altLang="zh-CN" dirty="0"/>
              <a:t>地址设置成：</a:t>
            </a:r>
            <a:r>
              <a:rPr lang="en-US" altLang="zh-CN" dirty="0"/>
              <a:t>192.168.0.1   (</a:t>
            </a:r>
            <a:r>
              <a:rPr lang="zh-CN" altLang="zh-CN" dirty="0"/>
              <a:t>动脉</a:t>
            </a:r>
            <a:r>
              <a:rPr lang="en-US" altLang="zh-CN" dirty="0"/>
              <a:t>IP</a:t>
            </a:r>
            <a:r>
              <a:rPr lang="zh-CN" altLang="zh-CN" dirty="0"/>
              <a:t>设置：菜单</a:t>
            </a:r>
            <a:r>
              <a:rPr lang="en-US" altLang="zh-CN" dirty="0"/>
              <a:t>-</a:t>
            </a:r>
            <a:r>
              <a:rPr lang="zh-CN" altLang="zh-CN" dirty="0"/>
              <a:t>系统信息</a:t>
            </a:r>
            <a:r>
              <a:rPr lang="en-US" altLang="zh-CN" dirty="0"/>
              <a:t>-</a:t>
            </a:r>
            <a:r>
              <a:rPr lang="zh-CN" altLang="zh-CN" dirty="0"/>
              <a:t>按住屏幕右下方调节屏幕亮度的小太阳键</a:t>
            </a:r>
            <a:r>
              <a:rPr lang="en-US" altLang="zh-CN" dirty="0"/>
              <a:t>-</a:t>
            </a:r>
            <a:r>
              <a:rPr lang="zh-CN" altLang="zh-CN" dirty="0"/>
              <a:t>连按三下</a:t>
            </a:r>
            <a:r>
              <a:rPr lang="en-US" altLang="zh-CN" dirty="0"/>
              <a:t>START</a:t>
            </a:r>
            <a:r>
              <a:rPr lang="zh-CN" altLang="zh-CN" dirty="0"/>
              <a:t>键进入隐藏菜单</a:t>
            </a:r>
            <a:r>
              <a:rPr lang="en-US" altLang="zh-CN" dirty="0"/>
              <a:t>-network</a:t>
            </a:r>
            <a:r>
              <a:rPr lang="zh-CN" altLang="zh-CN" dirty="0"/>
              <a:t>设定</a:t>
            </a:r>
            <a:r>
              <a:rPr lang="en-US" altLang="zh-CN" dirty="0"/>
              <a:t>)</a:t>
            </a:r>
            <a:endParaRPr lang="zh-CN" altLang="zh-CN" dirty="0"/>
          </a:p>
          <a:p>
            <a:r>
              <a:rPr lang="en-US" altLang="zh-CN" dirty="0"/>
              <a:t>          </a:t>
            </a:r>
            <a:r>
              <a:rPr lang="zh-CN" altLang="zh-CN" dirty="0"/>
              <a:t>电脑的</a:t>
            </a:r>
            <a:r>
              <a:rPr lang="en-US" altLang="zh-CN" dirty="0"/>
              <a:t>IP</a:t>
            </a:r>
            <a:r>
              <a:rPr lang="zh-CN" altLang="zh-CN" dirty="0"/>
              <a:t>地址设置成：</a:t>
            </a:r>
            <a:r>
              <a:rPr lang="en-US" altLang="zh-CN" dirty="0"/>
              <a:t>192.168.0.6</a:t>
            </a:r>
            <a:endParaRPr lang="zh-CN" altLang="zh-CN" dirty="0"/>
          </a:p>
          <a:p>
            <a:r>
              <a:rPr lang="en-US" altLang="zh-CN" dirty="0"/>
              <a:t>2</a:t>
            </a:r>
            <a:r>
              <a:rPr lang="zh-CN" altLang="zh-CN" dirty="0"/>
              <a:t>、在电脑硬盘上建立一个共享文件夹，例如名称为：“</a:t>
            </a:r>
            <a:r>
              <a:rPr lang="en-US" altLang="zh-CN" dirty="0" err="1"/>
              <a:t>dongmai</a:t>
            </a:r>
            <a:r>
              <a:rPr lang="en-US" altLang="zh-CN" dirty="0"/>
              <a:t>”</a:t>
            </a:r>
            <a:endParaRPr lang="zh-CN" altLang="zh-CN" dirty="0"/>
          </a:p>
          <a:p>
            <a:r>
              <a:rPr lang="en-US" altLang="zh-CN" dirty="0"/>
              <a:t>3</a:t>
            </a:r>
            <a:r>
              <a:rPr lang="zh-CN" altLang="zh-CN" dirty="0"/>
              <a:t>、动脉机器这边需要设置亮点：</a:t>
            </a:r>
          </a:p>
          <a:p>
            <a:pPr lvl="0"/>
            <a:r>
              <a:rPr lang="zh-CN" altLang="zh-CN" dirty="0"/>
              <a:t>将</a:t>
            </a:r>
            <a:r>
              <a:rPr lang="en-US" altLang="zh-CN" dirty="0"/>
              <a:t>Network</a:t>
            </a:r>
            <a:r>
              <a:rPr lang="zh-CN" altLang="zh-CN" dirty="0"/>
              <a:t>机能：设定为：电子病历联合</a:t>
            </a:r>
          </a:p>
          <a:p>
            <a:pPr lvl="0"/>
            <a:r>
              <a:rPr lang="zh-CN" altLang="zh-CN" dirty="0"/>
              <a:t>将客户想传输的报告设置成</a:t>
            </a:r>
            <a:r>
              <a:rPr lang="en-US" altLang="zh-CN" dirty="0"/>
              <a:t> ON</a:t>
            </a:r>
            <a:endParaRPr lang="zh-CN" altLang="zh-CN" dirty="0"/>
          </a:p>
          <a:p>
            <a:r>
              <a:rPr lang="zh-CN" altLang="zh-CN" dirty="0"/>
              <a:t>设定完成后，关闭电源重启机器。</a:t>
            </a:r>
          </a:p>
          <a:p>
            <a:r>
              <a:rPr lang="en-US" altLang="zh-CN" dirty="0"/>
              <a:t>4</a:t>
            </a:r>
            <a:r>
              <a:rPr lang="zh-CN" altLang="zh-CN" dirty="0"/>
              <a:t>、在电脑</a:t>
            </a:r>
            <a:r>
              <a:rPr lang="en-US" altLang="zh-CN" dirty="0"/>
              <a:t>IE</a:t>
            </a:r>
            <a:r>
              <a:rPr lang="zh-CN" altLang="zh-CN" dirty="0"/>
              <a:t>地址栏里输入：</a:t>
            </a:r>
            <a:r>
              <a:rPr lang="en-US" altLang="zh-CN" u="sng" dirty="0">
                <a:hlinkClick r:id="rId2"/>
              </a:rPr>
              <a:t>http://192.168.0.1/system</a:t>
            </a:r>
            <a:r>
              <a:rPr lang="en-US" altLang="zh-CN" dirty="0"/>
              <a:t>  </a:t>
            </a:r>
            <a:r>
              <a:rPr lang="zh-CN" altLang="zh-CN" dirty="0"/>
              <a:t>会打开电子联合病例的设定界面。在此设定界面里主要完成两项设置：</a:t>
            </a:r>
          </a:p>
          <a:p>
            <a:pPr lvl="0"/>
            <a:r>
              <a:rPr lang="zh-CN" altLang="zh-CN" dirty="0"/>
              <a:t>数据传输保存路径：“</a:t>
            </a:r>
            <a:r>
              <a:rPr lang="en-US" altLang="zh-CN" dirty="0"/>
              <a:t> //192.168.0.6/</a:t>
            </a:r>
            <a:r>
              <a:rPr lang="en-US" altLang="zh-CN" dirty="0" err="1"/>
              <a:t>dongmai</a:t>
            </a:r>
            <a:r>
              <a:rPr lang="en-US" altLang="zh-CN" dirty="0"/>
              <a:t> </a:t>
            </a:r>
            <a:r>
              <a:rPr lang="zh-CN" altLang="zh-CN" dirty="0"/>
              <a:t>”</a:t>
            </a:r>
          </a:p>
          <a:p>
            <a:pPr lvl="0"/>
            <a:r>
              <a:rPr lang="zh-CN" altLang="zh-CN" dirty="0"/>
              <a:t>勾选“检查完毕后自动传输数据”功能。</a:t>
            </a:r>
          </a:p>
          <a:p>
            <a:r>
              <a:rPr lang="en-US" altLang="zh-CN" dirty="0"/>
              <a:t> </a:t>
            </a:r>
            <a:r>
              <a:rPr lang="zh-CN" altLang="zh-CN" dirty="0"/>
              <a:t>完成上述设置后基本上就可以实现检测完动脉后数据自动传输到电脑上的指定文件夹</a:t>
            </a:r>
          </a:p>
          <a:p>
            <a:r>
              <a:rPr lang="zh-CN" altLang="zh-CN" b="1" dirty="0"/>
              <a:t>注意：在检测动脉时一定要保证电脑处于打开状态，并且网线要用交叉线。</a:t>
            </a:r>
            <a:r>
              <a:rPr lang="en-US" altLang="zh-CN" b="1" dirty="0"/>
              <a:t> </a:t>
            </a:r>
            <a:endParaRPr lang="zh-CN" altLang="zh-CN" dirty="0"/>
          </a:p>
          <a:p>
            <a:endParaRPr lang="zh-CN" altLang="en-US" dirty="0"/>
          </a:p>
        </p:txBody>
      </p:sp>
    </p:spTree>
    <p:extLst>
      <p:ext uri="{BB962C8B-B14F-4D97-AF65-F5344CB8AC3E}">
        <p14:creationId xmlns:p14="http://schemas.microsoft.com/office/powerpoint/2010/main" val="4289505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770" y="256516"/>
            <a:ext cx="8673411" cy="649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4938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9072" y="1164567"/>
            <a:ext cx="8994325" cy="5029199"/>
          </a:xfrm>
        </p:spPr>
        <p:txBody>
          <a:bodyPr>
            <a:normAutofit fontScale="90000"/>
          </a:bodyPr>
          <a:lstStyle/>
          <a:p>
            <a:r>
              <a:rPr lang="zh-CN" altLang="en-US" dirty="0">
                <a:latin typeface="华文中宋" panose="02010600040101010101" pitchFamily="2" charset="-122"/>
                <a:ea typeface="华文中宋" panose="02010600040101010101" pitchFamily="2" charset="-122"/>
              </a:rPr>
              <a:t>动脉硬化</a:t>
            </a:r>
            <a:br>
              <a:rPr lang="en-US" altLang="zh-CN"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骨密度</a:t>
            </a:r>
            <a:br>
              <a:rPr lang="en-US" altLang="zh-CN"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心电图</a:t>
            </a:r>
            <a:br>
              <a:rPr lang="en-US" altLang="zh-CN"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经颅多普勒</a:t>
            </a:r>
            <a:br>
              <a:rPr lang="en-US" altLang="zh-CN"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人体成份</a:t>
            </a:r>
            <a:br>
              <a:rPr lang="en-US" altLang="zh-CN"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电测听</a:t>
            </a:r>
            <a:br>
              <a:rPr lang="en-US" altLang="zh-CN"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肺功能</a:t>
            </a:r>
            <a:br>
              <a:rPr lang="en-US" altLang="zh-CN"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耳鼻喉内窥镜</a:t>
            </a:r>
            <a:br>
              <a:rPr lang="en-US" altLang="zh-CN" dirty="0">
                <a:latin typeface="华文中宋" panose="02010600040101010101" pitchFamily="2" charset="-122"/>
                <a:ea typeface="华文中宋" panose="02010600040101010101" pitchFamily="2" charset="-122"/>
              </a:rPr>
            </a:b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684212" y="314865"/>
            <a:ext cx="8534400" cy="849702"/>
          </a:xfrm>
        </p:spPr>
        <p:txBody>
          <a:bodyPr>
            <a:normAutofit/>
          </a:bodyPr>
          <a:lstStyle/>
          <a:p>
            <a:r>
              <a:rPr lang="zh-CN" altLang="en-US" sz="3200" b="1" dirty="0">
                <a:latin typeface="华文中宋" panose="02010600040101010101" pitchFamily="2" charset="-122"/>
                <a:ea typeface="华文中宋" panose="02010600040101010101" pitchFamily="2" charset="-122"/>
              </a:rPr>
              <a:t>需安装虚拟打印机的科室</a:t>
            </a:r>
          </a:p>
        </p:txBody>
      </p:sp>
    </p:spTree>
    <p:extLst>
      <p:ext uri="{BB962C8B-B14F-4D97-AF65-F5344CB8AC3E}">
        <p14:creationId xmlns:p14="http://schemas.microsoft.com/office/powerpoint/2010/main" val="1531507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1" y="258792"/>
            <a:ext cx="11047713" cy="6383548"/>
          </a:xfrm>
        </p:spPr>
        <p:txBody>
          <a:bodyPr>
            <a:normAutofit/>
          </a:bodyPr>
          <a:lstStyle/>
          <a:p>
            <a:r>
              <a:rPr lang="zh-CN" altLang="en-US" dirty="0"/>
              <a:t>虚拟打印机的设置：</a:t>
            </a: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endParaRPr lang="zh-CN" altLang="en-US" dirty="0"/>
          </a:p>
        </p:txBody>
      </p:sp>
      <p:pic>
        <p:nvPicPr>
          <p:cNvPr id="5" name="图片 4"/>
          <p:cNvPicPr>
            <a:picLocks noChangeAspect="1"/>
          </p:cNvPicPr>
          <p:nvPr/>
        </p:nvPicPr>
        <p:blipFill>
          <a:blip r:embed="rId2"/>
          <a:stretch>
            <a:fillRect/>
          </a:stretch>
        </p:blipFill>
        <p:spPr>
          <a:xfrm>
            <a:off x="503079" y="1079478"/>
            <a:ext cx="5669935" cy="4596703"/>
          </a:xfrm>
          <a:prstGeom prst="rect">
            <a:avLst/>
          </a:prstGeom>
        </p:spPr>
      </p:pic>
      <p:pic>
        <p:nvPicPr>
          <p:cNvPr id="6" name="图片 5"/>
          <p:cNvPicPr>
            <a:picLocks noChangeAspect="1"/>
          </p:cNvPicPr>
          <p:nvPr/>
        </p:nvPicPr>
        <p:blipFill>
          <a:blip r:embed="rId3"/>
          <a:stretch>
            <a:fillRect/>
          </a:stretch>
        </p:blipFill>
        <p:spPr>
          <a:xfrm>
            <a:off x="6587847" y="1131235"/>
            <a:ext cx="4831499" cy="4467307"/>
          </a:xfrm>
          <a:prstGeom prst="rect">
            <a:avLst/>
          </a:prstGeom>
        </p:spPr>
      </p:pic>
      <p:sp>
        <p:nvSpPr>
          <p:cNvPr id="7" name="圆角矩形标注 6"/>
          <p:cNvSpPr/>
          <p:nvPr/>
        </p:nvSpPr>
        <p:spPr>
          <a:xfrm>
            <a:off x="8155545" y="2497169"/>
            <a:ext cx="1828800" cy="879895"/>
          </a:xfrm>
          <a:prstGeom prst="wedgeRoundRectCallout">
            <a:avLst>
              <a:gd name="adj1" fmla="val 73035"/>
              <a:gd name="adj2" fmla="val -10122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点击浏览，选择所映射的</a:t>
            </a:r>
            <a:r>
              <a:rPr lang="en-US" altLang="zh-CN" dirty="0"/>
              <a:t>Z</a:t>
            </a:r>
            <a:r>
              <a:rPr lang="zh-CN" altLang="en-US" dirty="0"/>
              <a:t>盘</a:t>
            </a:r>
          </a:p>
        </p:txBody>
      </p:sp>
      <p:sp>
        <p:nvSpPr>
          <p:cNvPr id="8" name="椭圆形标注 7"/>
          <p:cNvSpPr/>
          <p:nvPr/>
        </p:nvSpPr>
        <p:spPr>
          <a:xfrm>
            <a:off x="4212414" y="1079478"/>
            <a:ext cx="1239479" cy="612648"/>
          </a:xfrm>
          <a:prstGeom prst="wedgeEllipseCallout">
            <a:avLst>
              <a:gd name="adj1" fmla="val 90041"/>
              <a:gd name="adj2" fmla="val 9911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选择</a:t>
            </a:r>
            <a:r>
              <a:rPr lang="en-US" altLang="zh-CN" sz="1200" dirty="0"/>
              <a:t>JPGE</a:t>
            </a:r>
            <a:r>
              <a:rPr lang="zh-CN" altLang="en-US" sz="1200" dirty="0"/>
              <a:t>格式</a:t>
            </a:r>
          </a:p>
        </p:txBody>
      </p:sp>
      <p:sp>
        <p:nvSpPr>
          <p:cNvPr id="9" name="椭圆形标注 8"/>
          <p:cNvSpPr/>
          <p:nvPr/>
        </p:nvSpPr>
        <p:spPr>
          <a:xfrm>
            <a:off x="879894" y="4356167"/>
            <a:ext cx="1457713" cy="612648"/>
          </a:xfrm>
          <a:prstGeom prst="wedgeEllipseCallout">
            <a:avLst>
              <a:gd name="adj1" fmla="val 91431"/>
              <a:gd name="adj2" fmla="val 54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t>调整图片精度</a:t>
            </a:r>
          </a:p>
        </p:txBody>
      </p:sp>
      <p:sp>
        <p:nvSpPr>
          <p:cNvPr id="10" name="椭圆形标注 9"/>
          <p:cNvSpPr/>
          <p:nvPr/>
        </p:nvSpPr>
        <p:spPr>
          <a:xfrm>
            <a:off x="4405652" y="2531594"/>
            <a:ext cx="1227524" cy="612648"/>
          </a:xfrm>
          <a:prstGeom prst="wedgeEllipseCallout">
            <a:avLst>
              <a:gd name="adj1" fmla="val -101825"/>
              <a:gd name="adj2" fmla="val 54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200" dirty="0"/>
              <a:t>根据实际需求进行选择</a:t>
            </a:r>
          </a:p>
        </p:txBody>
      </p:sp>
    </p:spTree>
    <p:extLst>
      <p:ext uri="{BB962C8B-B14F-4D97-AF65-F5344CB8AC3E}">
        <p14:creationId xmlns:p14="http://schemas.microsoft.com/office/powerpoint/2010/main" val="42602316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981218" y="685799"/>
            <a:ext cx="5094561" cy="5369943"/>
          </a:xfrm>
          <a:prstGeom prst="rect">
            <a:avLst/>
          </a:prstGeom>
        </p:spPr>
      </p:pic>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416817" y="685799"/>
            <a:ext cx="5155847" cy="5369943"/>
          </a:xfrm>
          <a:prstGeom prst="rect">
            <a:avLst/>
          </a:prstGeom>
        </p:spPr>
      </p:pic>
      <p:sp>
        <p:nvSpPr>
          <p:cNvPr id="6" name="矩形标注 5"/>
          <p:cNvSpPr/>
          <p:nvPr/>
        </p:nvSpPr>
        <p:spPr>
          <a:xfrm>
            <a:off x="10067026" y="1811547"/>
            <a:ext cx="1310677" cy="474852"/>
          </a:xfrm>
          <a:prstGeom prst="wedgeRectCallout">
            <a:avLst>
              <a:gd name="adj1" fmla="val -120216"/>
              <a:gd name="adj2" fmla="val -653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默认</a:t>
            </a:r>
            <a:endParaRPr lang="en-US" altLang="zh-CN" dirty="0"/>
          </a:p>
        </p:txBody>
      </p:sp>
      <p:sp>
        <p:nvSpPr>
          <p:cNvPr id="7" name="矩形标注 6"/>
          <p:cNvSpPr/>
          <p:nvPr/>
        </p:nvSpPr>
        <p:spPr>
          <a:xfrm>
            <a:off x="9916064" y="4249906"/>
            <a:ext cx="1310677" cy="474852"/>
          </a:xfrm>
          <a:prstGeom prst="wedgeRectCallout">
            <a:avLst>
              <a:gd name="adj1" fmla="val -118900"/>
              <a:gd name="adj2" fmla="val -2106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a:t>骨密度需改为此精度</a:t>
            </a:r>
          </a:p>
        </p:txBody>
      </p:sp>
      <p:sp>
        <p:nvSpPr>
          <p:cNvPr id="8" name="右箭头 7"/>
          <p:cNvSpPr/>
          <p:nvPr/>
        </p:nvSpPr>
        <p:spPr>
          <a:xfrm>
            <a:off x="4917057" y="4249907"/>
            <a:ext cx="1906437" cy="1081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2548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61028" cy="6858000"/>
          </a:xfrm>
        </p:spPr>
      </p:pic>
      <p:sp>
        <p:nvSpPr>
          <p:cNvPr id="3" name="文本框 2"/>
          <p:cNvSpPr txBox="1"/>
          <p:nvPr/>
        </p:nvSpPr>
        <p:spPr>
          <a:xfrm>
            <a:off x="3322750" y="3721993"/>
            <a:ext cx="1365160" cy="369332"/>
          </a:xfrm>
          <a:prstGeom prst="rect">
            <a:avLst/>
          </a:prstGeom>
          <a:noFill/>
        </p:spPr>
        <p:txBody>
          <a:bodyPr wrap="square" rtlCol="0">
            <a:spAutoFit/>
          </a:bodyPr>
          <a:lstStyle/>
          <a:p>
            <a:r>
              <a:rPr lang="zh-CN" altLang="en-US" dirty="0">
                <a:solidFill>
                  <a:schemeClr val="accent1">
                    <a:lumMod val="60000"/>
                    <a:lumOff val="40000"/>
                  </a:schemeClr>
                </a:solidFill>
                <a:latin typeface="华文中宋" panose="02010600040101010101" pitchFamily="2" charset="-122"/>
                <a:ea typeface="华文中宋" panose="02010600040101010101" pitchFamily="2" charset="-122"/>
              </a:rPr>
              <a:t>导检单设计</a:t>
            </a:r>
          </a:p>
        </p:txBody>
      </p:sp>
    </p:spTree>
    <p:extLst>
      <p:ext uri="{BB962C8B-B14F-4D97-AF65-F5344CB8AC3E}">
        <p14:creationId xmlns:p14="http://schemas.microsoft.com/office/powerpoint/2010/main" val="40981044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646485" y="685800"/>
            <a:ext cx="7264601" cy="5771143"/>
          </a:xfrm>
          <a:prstGeom prst="rect">
            <a:avLst/>
          </a:prstGeom>
        </p:spPr>
      </p:pic>
      <p:sp>
        <p:nvSpPr>
          <p:cNvPr id="5" name="圆角矩形标注 4"/>
          <p:cNvSpPr/>
          <p:nvPr/>
        </p:nvSpPr>
        <p:spPr>
          <a:xfrm>
            <a:off x="3994029" y="5443268"/>
            <a:ext cx="2794959" cy="612648"/>
          </a:xfrm>
          <a:prstGeom prst="wedgeRoundRectCallout">
            <a:avLst>
              <a:gd name="adj1" fmla="val -20920"/>
              <a:gd name="adj2" fmla="val -272617"/>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如果生成图片过大，在这里调整大小</a:t>
            </a:r>
            <a:endParaRPr lang="en-US" altLang="zh-CN" dirty="0"/>
          </a:p>
        </p:txBody>
      </p:sp>
    </p:spTree>
    <p:extLst>
      <p:ext uri="{BB962C8B-B14F-4D97-AF65-F5344CB8AC3E}">
        <p14:creationId xmlns:p14="http://schemas.microsoft.com/office/powerpoint/2010/main" val="8328984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2068" y="0"/>
            <a:ext cx="11142603" cy="5218981"/>
          </a:xfrm>
        </p:spPr>
        <p:txBody>
          <a:bodyPr>
            <a:noAutofit/>
          </a:bodyPr>
          <a:lstStyle/>
          <a:p>
            <a:r>
              <a:rPr lang="zh-CN" altLang="en-US" dirty="0"/>
              <a:t>体检系统的配置：</a:t>
            </a:r>
            <a:br>
              <a:rPr lang="en-US" altLang="zh-CN" dirty="0"/>
            </a:br>
            <a:r>
              <a:rPr lang="en-US" altLang="zh-CN" dirty="0"/>
              <a:t>      </a:t>
            </a:r>
            <a:r>
              <a:rPr lang="zh-CN" altLang="en-US" dirty="0"/>
              <a:t>在配置导入图片时，体检系统里主要配置体检系统文件夹里的</a:t>
            </a:r>
            <a:r>
              <a:rPr lang="en-US" altLang="zh-CN" dirty="0"/>
              <a:t>tyyl.ini</a:t>
            </a:r>
            <a:r>
              <a:rPr lang="zh-CN" altLang="en-US" dirty="0"/>
              <a:t>文件，增加如下：</a:t>
            </a:r>
            <a:br>
              <a:rPr lang="en-US" altLang="zh-CN" dirty="0"/>
            </a:br>
            <a:r>
              <a:rPr lang="en-US" altLang="zh-CN" sz="2700" dirty="0" err="1"/>
              <a:t>bmp_path</a:t>
            </a:r>
            <a:r>
              <a:rPr lang="en-US" altLang="zh-CN" sz="2700" dirty="0"/>
              <a:t>=D:\JPG\          </a:t>
            </a:r>
            <a:r>
              <a:rPr lang="zh-CN" altLang="en-US" sz="2700" dirty="0"/>
              <a:t>（图片存储路径）</a:t>
            </a:r>
            <a:br>
              <a:rPr lang="en-US" altLang="zh-CN" sz="2700" dirty="0"/>
            </a:br>
            <a:r>
              <a:rPr lang="en-US" altLang="zh-CN" sz="2700" dirty="0" err="1"/>
              <a:t>bmp_type</a:t>
            </a:r>
            <a:r>
              <a:rPr lang="en-US" altLang="zh-CN" sz="2700" dirty="0"/>
              <a:t> =GMD               </a:t>
            </a:r>
            <a:r>
              <a:rPr lang="zh-CN" altLang="en-US" sz="2700" dirty="0"/>
              <a:t>（图片类型）即：需导图片的科室简称</a:t>
            </a:r>
            <a:br>
              <a:rPr lang="en-US" altLang="zh-CN" sz="2700" dirty="0"/>
            </a:br>
            <a:br>
              <a:rPr lang="en-US" altLang="zh-CN" sz="2700" dirty="0"/>
            </a:br>
            <a:br>
              <a:rPr lang="en-US" altLang="zh-CN" dirty="0"/>
            </a:br>
            <a:br>
              <a:rPr lang="en-US" altLang="zh-CN" dirty="0"/>
            </a:br>
            <a:br>
              <a:rPr lang="en-US" altLang="zh-CN" dirty="0"/>
            </a:br>
            <a:endParaRPr lang="zh-CN" altLang="en-US" dirty="0"/>
          </a:p>
        </p:txBody>
      </p:sp>
      <p:pic>
        <p:nvPicPr>
          <p:cNvPr id="6" name="图片 5"/>
          <p:cNvPicPr>
            <a:picLocks noChangeAspect="1"/>
          </p:cNvPicPr>
          <p:nvPr/>
        </p:nvPicPr>
        <p:blipFill>
          <a:blip r:embed="rId2"/>
          <a:stretch>
            <a:fillRect/>
          </a:stretch>
        </p:blipFill>
        <p:spPr>
          <a:xfrm>
            <a:off x="2333037" y="2609489"/>
            <a:ext cx="4662986" cy="4231993"/>
          </a:xfrm>
          <a:prstGeom prst="rect">
            <a:avLst/>
          </a:prstGeom>
        </p:spPr>
      </p:pic>
    </p:spTree>
    <p:extLst>
      <p:ext uri="{BB962C8B-B14F-4D97-AF65-F5344CB8AC3E}">
        <p14:creationId xmlns:p14="http://schemas.microsoft.com/office/powerpoint/2010/main" val="19426815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9563" y="320776"/>
            <a:ext cx="6127770" cy="5973492"/>
          </a:xfrm>
        </p:spPr>
        <p:txBody>
          <a:bodyPr>
            <a:normAutofit/>
          </a:bodyPr>
          <a:lstStyle/>
          <a:p>
            <a:r>
              <a:rPr lang="zh-CN" altLang="en-US" dirty="0"/>
              <a:t>排队系统的安装及调式：</a:t>
            </a:r>
            <a:br>
              <a:rPr lang="en-US" altLang="zh-CN" dirty="0"/>
            </a:br>
            <a:r>
              <a:rPr lang="en-US" altLang="zh-CN" sz="2400" dirty="0"/>
              <a:t>       </a:t>
            </a:r>
            <a:r>
              <a:rPr lang="zh-CN" altLang="en-US" sz="2400" dirty="0"/>
              <a:t>排队系统主要是检查科室使用，在检查科室的电脑里需安装</a:t>
            </a:r>
            <a:r>
              <a:rPr lang="en-US" altLang="zh-CN" sz="2400" dirty="0"/>
              <a:t>DISPLAY</a:t>
            </a:r>
            <a:r>
              <a:rPr lang="zh-CN" altLang="en-US" sz="2400" dirty="0"/>
              <a:t>软件，并选择开机启动。不使用排队屏的把这一段删除就行。</a:t>
            </a:r>
            <a:br>
              <a:rPr lang="en-US" altLang="zh-CN" sz="2400" dirty="0"/>
            </a:br>
            <a:r>
              <a:rPr lang="en-US" altLang="zh-CN" sz="2400" dirty="0"/>
              <a:t>       </a:t>
            </a:r>
            <a:r>
              <a:rPr lang="zh-CN" altLang="en-US" sz="2400" dirty="0"/>
              <a:t>并在</a:t>
            </a:r>
            <a:r>
              <a:rPr lang="en-US" altLang="zh-CN" sz="2400" dirty="0"/>
              <a:t>tyyl.ini</a:t>
            </a:r>
            <a:r>
              <a:rPr lang="zh-CN" altLang="en-US" sz="2400" dirty="0"/>
              <a:t>中增加</a:t>
            </a:r>
            <a:r>
              <a:rPr lang="en-US" altLang="zh-CN" sz="2400" dirty="0"/>
              <a:t>[LED]</a:t>
            </a:r>
            <a:r>
              <a:rPr lang="zh-CN" altLang="en-US" sz="2400" dirty="0"/>
              <a:t>一段，见下图：</a:t>
            </a:r>
          </a:p>
        </p:txBody>
      </p:sp>
      <p:pic>
        <p:nvPicPr>
          <p:cNvPr id="3" name="图片 2"/>
          <p:cNvPicPr>
            <a:picLocks noChangeAspect="1"/>
          </p:cNvPicPr>
          <p:nvPr/>
        </p:nvPicPr>
        <p:blipFill>
          <a:blip r:embed="rId2"/>
          <a:stretch>
            <a:fillRect/>
          </a:stretch>
        </p:blipFill>
        <p:spPr>
          <a:xfrm>
            <a:off x="6961492" y="63324"/>
            <a:ext cx="5103261" cy="6755188"/>
          </a:xfrm>
          <a:prstGeom prst="rect">
            <a:avLst/>
          </a:prstGeom>
        </p:spPr>
      </p:pic>
    </p:spTree>
    <p:extLst>
      <p:ext uri="{BB962C8B-B14F-4D97-AF65-F5344CB8AC3E}">
        <p14:creationId xmlns:p14="http://schemas.microsoft.com/office/powerpoint/2010/main" val="39947212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7276" y="412482"/>
            <a:ext cx="8534400" cy="821515"/>
          </a:xfrm>
        </p:spPr>
        <p:txBody>
          <a:bodyPr/>
          <a:lstStyle/>
          <a:p>
            <a:r>
              <a:rPr lang="zh-CN" altLang="en-US" dirty="0"/>
              <a:t>报告打印的设置：</a:t>
            </a:r>
          </a:p>
        </p:txBody>
      </p:sp>
      <p:sp>
        <p:nvSpPr>
          <p:cNvPr id="3" name="内容占位符 2"/>
          <p:cNvSpPr>
            <a:spLocks noGrp="1"/>
          </p:cNvSpPr>
          <p:nvPr>
            <p:ph idx="1"/>
          </p:nvPr>
        </p:nvSpPr>
        <p:spPr>
          <a:xfrm>
            <a:off x="524414" y="1333869"/>
            <a:ext cx="7287936" cy="4560903"/>
          </a:xfrm>
        </p:spPr>
        <p:txBody>
          <a:bodyPr>
            <a:normAutofit/>
          </a:bodyPr>
          <a:lstStyle/>
          <a:p>
            <a:r>
              <a:rPr lang="zh-CN" altLang="en-US" dirty="0"/>
              <a:t>报告打印的要求：打印机的驱动程序必须支持</a:t>
            </a:r>
            <a:r>
              <a:rPr lang="en-US" altLang="zh-CN" dirty="0"/>
              <a:t>PCL6</a:t>
            </a:r>
            <a:r>
              <a:rPr lang="zh-CN" altLang="en-US" dirty="0"/>
              <a:t>的驱动</a:t>
            </a:r>
            <a:endParaRPr lang="en-US" altLang="zh-CN" dirty="0"/>
          </a:p>
          <a:p>
            <a:r>
              <a:rPr lang="en-US" altLang="zh-CN" dirty="0"/>
              <a:t>TYYL.ini</a:t>
            </a:r>
            <a:r>
              <a:rPr lang="zh-CN" altLang="en-US" dirty="0"/>
              <a:t>的配置为：在</a:t>
            </a:r>
            <a:r>
              <a:rPr lang="en-US" altLang="zh-CN" dirty="0"/>
              <a:t>[interface]</a:t>
            </a:r>
            <a:r>
              <a:rPr lang="zh-CN" altLang="en-US" dirty="0"/>
              <a:t>里最后加上下面这一段：</a:t>
            </a:r>
            <a:endParaRPr lang="en-US" altLang="zh-CN" dirty="0"/>
          </a:p>
          <a:p>
            <a:r>
              <a:rPr lang="en-US" altLang="zh-CN" dirty="0" err="1"/>
              <a:t>print_top</a:t>
            </a:r>
            <a:r>
              <a:rPr lang="en-US" altLang="zh-CN" dirty="0"/>
              <a:t>=430</a:t>
            </a:r>
          </a:p>
          <a:p>
            <a:r>
              <a:rPr lang="en-US" altLang="zh-CN" dirty="0" err="1"/>
              <a:t>print_left</a:t>
            </a:r>
            <a:r>
              <a:rPr lang="en-US" altLang="zh-CN" dirty="0"/>
              <a:t>=180</a:t>
            </a:r>
          </a:p>
          <a:p>
            <a:r>
              <a:rPr lang="en-US" altLang="zh-CN" dirty="0" err="1"/>
              <a:t>print_bottom</a:t>
            </a:r>
            <a:r>
              <a:rPr lang="en-US" altLang="zh-CN" dirty="0"/>
              <a:t>=170</a:t>
            </a:r>
          </a:p>
          <a:p>
            <a:r>
              <a:rPr lang="en-US" altLang="zh-CN" dirty="0" err="1"/>
              <a:t>print_top_title</a:t>
            </a:r>
            <a:r>
              <a:rPr lang="en-US" altLang="zh-CN" dirty="0"/>
              <a:t>=1800</a:t>
            </a:r>
          </a:p>
          <a:p>
            <a:r>
              <a:rPr lang="en-US" altLang="zh-CN" dirty="0" err="1"/>
              <a:t>tw_print_left</a:t>
            </a:r>
            <a:r>
              <a:rPr lang="en-US" altLang="zh-CN" dirty="0"/>
              <a:t>=150</a:t>
            </a:r>
          </a:p>
          <a:p>
            <a:r>
              <a:rPr lang="en-US" altLang="zh-CN" dirty="0" err="1"/>
              <a:t>tw_print_top</a:t>
            </a:r>
            <a:r>
              <a:rPr lang="en-US" altLang="zh-CN" dirty="0"/>
              <a:t>=350</a:t>
            </a:r>
          </a:p>
          <a:p>
            <a:r>
              <a:rPr lang="en-US" altLang="zh-CN" dirty="0" err="1"/>
              <a:t>tw_hxprint_left</a:t>
            </a:r>
            <a:r>
              <a:rPr lang="en-US" altLang="zh-CN" dirty="0"/>
              <a:t>=450</a:t>
            </a:r>
          </a:p>
          <a:p>
            <a:r>
              <a:rPr lang="en-US" altLang="zh-CN" dirty="0" err="1"/>
              <a:t>tw_hxprint_top</a:t>
            </a:r>
            <a:r>
              <a:rPr lang="en-US" altLang="zh-CN" dirty="0"/>
              <a:t>=150</a:t>
            </a:r>
            <a:endParaRPr lang="zh-CN" altLang="en-US" dirty="0"/>
          </a:p>
        </p:txBody>
      </p:sp>
      <p:pic>
        <p:nvPicPr>
          <p:cNvPr id="4" name="图片 3"/>
          <p:cNvPicPr>
            <a:picLocks noChangeAspect="1"/>
          </p:cNvPicPr>
          <p:nvPr/>
        </p:nvPicPr>
        <p:blipFill>
          <a:blip r:embed="rId2"/>
          <a:stretch>
            <a:fillRect/>
          </a:stretch>
        </p:blipFill>
        <p:spPr>
          <a:xfrm>
            <a:off x="7642598" y="717263"/>
            <a:ext cx="4328535" cy="5494496"/>
          </a:xfrm>
          <a:prstGeom prst="rect">
            <a:avLst/>
          </a:prstGeom>
        </p:spPr>
      </p:pic>
    </p:spTree>
    <p:extLst>
      <p:ext uri="{BB962C8B-B14F-4D97-AF65-F5344CB8AC3E}">
        <p14:creationId xmlns:p14="http://schemas.microsoft.com/office/powerpoint/2010/main" val="9401219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1" y="251762"/>
            <a:ext cx="11013207" cy="1507067"/>
          </a:xfrm>
        </p:spPr>
        <p:txBody>
          <a:bodyPr/>
          <a:lstStyle/>
          <a:p>
            <a:r>
              <a:rPr lang="zh-CN" altLang="en-US" dirty="0"/>
              <a:t>其中报告打印边距设置为：</a:t>
            </a:r>
          </a:p>
        </p:txBody>
      </p:sp>
      <p:sp>
        <p:nvSpPr>
          <p:cNvPr id="3" name="内容占位符 2"/>
          <p:cNvSpPr>
            <a:spLocks noGrp="1"/>
          </p:cNvSpPr>
          <p:nvPr>
            <p:ph idx="1"/>
          </p:nvPr>
        </p:nvSpPr>
        <p:spPr>
          <a:xfrm>
            <a:off x="779102" y="1427671"/>
            <a:ext cx="10814800" cy="5111152"/>
          </a:xfrm>
        </p:spPr>
        <p:txBody>
          <a:bodyPr/>
          <a:lstStyle/>
          <a:p>
            <a:r>
              <a:rPr lang="en-US" altLang="zh-CN" dirty="0" err="1"/>
              <a:t>tw_print_left</a:t>
            </a:r>
            <a:r>
              <a:rPr lang="en-US" altLang="zh-CN" dirty="0"/>
              <a:t>=</a:t>
            </a:r>
          </a:p>
          <a:p>
            <a:r>
              <a:rPr lang="en-US" altLang="zh-CN" dirty="0" err="1"/>
              <a:t>tw_print_top</a:t>
            </a:r>
            <a:r>
              <a:rPr lang="en-US" altLang="zh-CN" dirty="0"/>
              <a:t>=</a:t>
            </a:r>
          </a:p>
          <a:p>
            <a:r>
              <a:rPr lang="en-US" altLang="zh-CN" dirty="0" err="1"/>
              <a:t>tw_hxprint_left</a:t>
            </a:r>
            <a:r>
              <a:rPr lang="en-US" altLang="zh-CN" dirty="0"/>
              <a:t>=</a:t>
            </a:r>
          </a:p>
          <a:p>
            <a:r>
              <a:rPr lang="en-US" altLang="zh-CN" dirty="0" err="1"/>
              <a:t>tw_hxprint_top</a:t>
            </a:r>
            <a:r>
              <a:rPr lang="en-US" altLang="zh-CN" dirty="0"/>
              <a:t>=</a:t>
            </a:r>
          </a:p>
          <a:p>
            <a:endParaRPr lang="en-US" altLang="zh-CN" dirty="0"/>
          </a:p>
          <a:p>
            <a:r>
              <a:rPr lang="zh-CN" altLang="en-US" dirty="0"/>
              <a:t>前面</a:t>
            </a:r>
            <a:r>
              <a:rPr lang="en-US" altLang="zh-CN" dirty="0"/>
              <a:t>2</a:t>
            </a:r>
            <a:r>
              <a:rPr lang="zh-CN" altLang="en-US" dirty="0"/>
              <a:t>个设置纵向打印的 图文的</a:t>
            </a:r>
          </a:p>
          <a:p>
            <a:r>
              <a:rPr lang="zh-CN" altLang="en-US" dirty="0"/>
              <a:t>后面</a:t>
            </a:r>
            <a:r>
              <a:rPr lang="en-US" altLang="zh-CN" dirty="0"/>
              <a:t>2</a:t>
            </a:r>
            <a:r>
              <a:rPr lang="zh-CN" altLang="en-US" dirty="0"/>
              <a:t>个设置横向打印的 图文的</a:t>
            </a:r>
          </a:p>
        </p:txBody>
      </p:sp>
    </p:spTree>
    <p:extLst>
      <p:ext uri="{BB962C8B-B14F-4D97-AF65-F5344CB8AC3E}">
        <p14:creationId xmlns:p14="http://schemas.microsoft.com/office/powerpoint/2010/main" val="2002408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299" y="491706"/>
            <a:ext cx="8534400" cy="776377"/>
          </a:xfrm>
        </p:spPr>
        <p:txBody>
          <a:bodyPr/>
          <a:lstStyle/>
          <a:p>
            <a:r>
              <a:rPr lang="en-US" altLang="zh-CN" dirty="0"/>
              <a:t>ODBC</a:t>
            </a:r>
            <a:r>
              <a:rPr lang="zh-CN" altLang="en-US" dirty="0"/>
              <a:t>数据源的连接方法：</a:t>
            </a:r>
          </a:p>
        </p:txBody>
      </p:sp>
      <p:sp>
        <p:nvSpPr>
          <p:cNvPr id="5" name="内容占位符 4"/>
          <p:cNvSpPr>
            <a:spLocks noGrp="1"/>
          </p:cNvSpPr>
          <p:nvPr>
            <p:ph idx="1"/>
          </p:nvPr>
        </p:nvSpPr>
        <p:spPr>
          <a:xfrm>
            <a:off x="684212" y="685800"/>
            <a:ext cx="10944196" cy="4231257"/>
          </a:xfrm>
        </p:spPr>
        <p:txBody>
          <a:bodyPr/>
          <a:lstStyle/>
          <a:p>
            <a:r>
              <a:rPr lang="zh-CN" altLang="en-US" dirty="0"/>
              <a:t>一、</a:t>
            </a:r>
            <a:r>
              <a:rPr lang="en-US" altLang="zh-CN" dirty="0"/>
              <a:t>SQL</a:t>
            </a:r>
            <a:r>
              <a:rPr lang="zh-CN" altLang="en-US" dirty="0"/>
              <a:t>数据库</a:t>
            </a:r>
            <a:endParaRPr lang="en-US" altLang="zh-CN" dirty="0"/>
          </a:p>
          <a:p>
            <a:r>
              <a:rPr lang="en-US" altLang="zh-CN" dirty="0"/>
              <a:t>1</a:t>
            </a:r>
            <a:r>
              <a:rPr lang="zh-CN" altLang="en-US" dirty="0"/>
              <a:t>、进入“控制面板”，选择“管理工具”，再选择“数据源（</a:t>
            </a:r>
            <a:r>
              <a:rPr lang="en-US" altLang="zh-CN" dirty="0"/>
              <a:t>ODBC</a:t>
            </a:r>
            <a:r>
              <a:rPr lang="zh-CN" altLang="en-US" dirty="0"/>
              <a:t>）”</a:t>
            </a:r>
            <a:endParaRPr lang="en-US" altLang="zh-CN" dirty="0"/>
          </a:p>
          <a:p>
            <a:r>
              <a:rPr lang="en-US" altLang="zh-CN" dirty="0"/>
              <a:t>2</a:t>
            </a:r>
            <a:r>
              <a:rPr lang="zh-CN" altLang="en-US" dirty="0"/>
              <a:t>、选择“</a:t>
            </a:r>
            <a:r>
              <a:rPr lang="en-US" altLang="zh-CN" dirty="0"/>
              <a:t>SQL SERVER</a:t>
            </a:r>
            <a:r>
              <a:rPr lang="zh-CN" altLang="en-US" dirty="0"/>
              <a:t>”，选择“添加”，见下图：</a:t>
            </a:r>
            <a:endParaRPr lang="en-US" altLang="zh-CN" dirty="0"/>
          </a:p>
          <a:p>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177" y="3264559"/>
            <a:ext cx="5038725" cy="3486150"/>
          </a:xfrm>
          <a:prstGeom prst="rect">
            <a:avLst/>
          </a:prstGeom>
        </p:spPr>
      </p:pic>
      <p:sp>
        <p:nvSpPr>
          <p:cNvPr id="8" name="椭圆形标注 7"/>
          <p:cNvSpPr/>
          <p:nvPr/>
        </p:nvSpPr>
        <p:spPr>
          <a:xfrm>
            <a:off x="7228936" y="3338423"/>
            <a:ext cx="2234241" cy="750498"/>
          </a:xfrm>
          <a:prstGeom prst="wedgeEllipseCallout">
            <a:avLst>
              <a:gd name="adj1" fmla="val -134649"/>
              <a:gd name="adj2" fmla="val 78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接口程序指定名称</a:t>
            </a:r>
          </a:p>
        </p:txBody>
      </p:sp>
      <p:sp>
        <p:nvSpPr>
          <p:cNvPr id="9" name="椭圆形标注 8"/>
          <p:cNvSpPr/>
          <p:nvPr/>
        </p:nvSpPr>
        <p:spPr>
          <a:xfrm>
            <a:off x="7228936" y="4554747"/>
            <a:ext cx="1449238" cy="905774"/>
          </a:xfrm>
          <a:prstGeom prst="wedgeEllipseCallout">
            <a:avLst>
              <a:gd name="adj1" fmla="val -160119"/>
              <a:gd name="adj2" fmla="val 31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服务器必须如图所示</a:t>
            </a:r>
          </a:p>
        </p:txBody>
      </p:sp>
    </p:spTree>
    <p:extLst>
      <p:ext uri="{BB962C8B-B14F-4D97-AF65-F5344CB8AC3E}">
        <p14:creationId xmlns:p14="http://schemas.microsoft.com/office/powerpoint/2010/main" val="22347468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5367" y="264713"/>
            <a:ext cx="10814799" cy="1507067"/>
          </a:xfrm>
        </p:spPr>
        <p:txBody>
          <a:bodyPr/>
          <a:lstStyle/>
          <a:p>
            <a:r>
              <a:rPr lang="en-US" altLang="zh-CN" dirty="0"/>
              <a:t>3</a:t>
            </a:r>
            <a:r>
              <a:rPr lang="zh-CN" altLang="en-US" dirty="0"/>
              <a:t>、如果找不到</a:t>
            </a:r>
            <a:r>
              <a:rPr lang="en-US" altLang="zh-CN" dirty="0"/>
              <a:t>SQLEXPRESS</a:t>
            </a:r>
            <a:r>
              <a:rPr lang="zh-CN" altLang="en-US" dirty="0"/>
              <a:t>，则需启动</a:t>
            </a:r>
            <a:r>
              <a:rPr lang="en-US" altLang="zh-CN" dirty="0"/>
              <a:t>SQL</a:t>
            </a:r>
            <a:r>
              <a:rPr lang="zh-CN" altLang="en-US" dirty="0"/>
              <a:t>以下服务：</a:t>
            </a:r>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998" y="1553085"/>
            <a:ext cx="9965583" cy="5154612"/>
          </a:xfrm>
          <a:prstGeom prst="rect">
            <a:avLst/>
          </a:prstGeom>
        </p:spPr>
      </p:pic>
    </p:spTree>
    <p:extLst>
      <p:ext uri="{BB962C8B-B14F-4D97-AF65-F5344CB8AC3E}">
        <p14:creationId xmlns:p14="http://schemas.microsoft.com/office/powerpoint/2010/main" val="7093884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533" y="493302"/>
            <a:ext cx="8534400" cy="1507067"/>
          </a:xfrm>
        </p:spPr>
        <p:txBody>
          <a:bodyPr/>
          <a:lstStyle/>
          <a:p>
            <a:r>
              <a:rPr lang="en-US" altLang="zh-CN" dirty="0"/>
              <a:t>3</a:t>
            </a:r>
            <a:r>
              <a:rPr lang="zh-CN" altLang="en-US" dirty="0"/>
              <a:t>、再按下配置</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933" y="352085"/>
            <a:ext cx="3938828" cy="2760931"/>
          </a:xfrm>
          <a:prstGeom prst="rect">
            <a:avLst/>
          </a:prstGeom>
        </p:spPr>
      </p:pic>
      <p:sp>
        <p:nvSpPr>
          <p:cNvPr id="5" name="标题 1"/>
          <p:cNvSpPr txBox="1">
            <a:spLocks/>
          </p:cNvSpPr>
          <p:nvPr/>
        </p:nvSpPr>
        <p:spPr>
          <a:xfrm>
            <a:off x="1115533" y="4225664"/>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t>4</a:t>
            </a:r>
            <a:r>
              <a:rPr lang="zh-CN" altLang="en-US" dirty="0"/>
              <a:t>、选择数据库</a:t>
            </a:r>
          </a:p>
        </p:txBody>
      </p:sp>
      <p:sp>
        <p:nvSpPr>
          <p:cNvPr id="6" name="右箭头 5"/>
          <p:cNvSpPr/>
          <p:nvPr/>
        </p:nvSpPr>
        <p:spPr>
          <a:xfrm>
            <a:off x="4045789" y="1568648"/>
            <a:ext cx="1457864" cy="32780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933" y="3439384"/>
            <a:ext cx="4453288" cy="2999323"/>
          </a:xfrm>
          <a:prstGeom prst="rect">
            <a:avLst/>
          </a:prstGeom>
        </p:spPr>
      </p:pic>
      <p:sp>
        <p:nvSpPr>
          <p:cNvPr id="8" name="右箭头 7"/>
          <p:cNvSpPr/>
          <p:nvPr/>
        </p:nvSpPr>
        <p:spPr>
          <a:xfrm>
            <a:off x="3666226" y="5218981"/>
            <a:ext cx="1466491" cy="27604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椭圆形标注 8"/>
          <p:cNvSpPr/>
          <p:nvPr/>
        </p:nvSpPr>
        <p:spPr>
          <a:xfrm>
            <a:off x="8939624" y="2852788"/>
            <a:ext cx="2904443" cy="1173192"/>
          </a:xfrm>
          <a:prstGeom prst="wedgeEllipseCallout">
            <a:avLst>
              <a:gd name="adj1" fmla="val -11281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点击选择指定数据库名称，不同设备数据库名称不一致</a:t>
            </a:r>
            <a:endParaRPr lang="en-US" altLang="zh-CN" dirty="0"/>
          </a:p>
        </p:txBody>
      </p:sp>
    </p:spTree>
    <p:extLst>
      <p:ext uri="{BB962C8B-B14F-4D97-AF65-F5344CB8AC3E}">
        <p14:creationId xmlns:p14="http://schemas.microsoft.com/office/powerpoint/2010/main" val="19427291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751" y="579566"/>
            <a:ext cx="8534400" cy="809287"/>
          </a:xfrm>
        </p:spPr>
        <p:txBody>
          <a:bodyPr/>
          <a:lstStyle/>
          <a:p>
            <a:r>
              <a:rPr lang="en-US" altLang="zh-CN" dirty="0"/>
              <a:t>5</a:t>
            </a:r>
            <a:r>
              <a:rPr lang="zh-CN" altLang="en-US" dirty="0"/>
              <a:t>、出现以下图，则说明已经建立成功</a:t>
            </a:r>
          </a:p>
        </p:txBody>
      </p:sp>
      <p:pic>
        <p:nvPicPr>
          <p:cNvPr id="4" name="图片 3"/>
          <p:cNvPicPr>
            <a:picLocks noChangeAspect="1"/>
          </p:cNvPicPr>
          <p:nvPr/>
        </p:nvPicPr>
        <p:blipFill>
          <a:blip r:embed="rId2"/>
          <a:stretch>
            <a:fillRect/>
          </a:stretch>
        </p:blipFill>
        <p:spPr>
          <a:xfrm>
            <a:off x="1345721" y="1388853"/>
            <a:ext cx="9471803" cy="5367078"/>
          </a:xfrm>
          <a:prstGeom prst="rect">
            <a:avLst/>
          </a:prstGeom>
        </p:spPr>
      </p:pic>
    </p:spTree>
    <p:extLst>
      <p:ext uri="{BB962C8B-B14F-4D97-AF65-F5344CB8AC3E}">
        <p14:creationId xmlns:p14="http://schemas.microsoft.com/office/powerpoint/2010/main" val="12661449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4378" y="355280"/>
            <a:ext cx="8534400" cy="947309"/>
          </a:xfrm>
        </p:spPr>
        <p:txBody>
          <a:bodyPr/>
          <a:lstStyle/>
          <a:p>
            <a:r>
              <a:rPr lang="zh-CN" altLang="en-US" dirty="0"/>
              <a:t>二、</a:t>
            </a:r>
            <a:r>
              <a:rPr lang="en-US" altLang="zh-CN" dirty="0"/>
              <a:t>access</a:t>
            </a:r>
            <a:r>
              <a:rPr lang="zh-CN" altLang="en-US" dirty="0"/>
              <a:t>数据源的配置</a:t>
            </a:r>
          </a:p>
        </p:txBody>
      </p:sp>
      <p:pic>
        <p:nvPicPr>
          <p:cNvPr id="4" name="图片 3"/>
          <p:cNvPicPr>
            <a:picLocks noChangeAspect="1"/>
          </p:cNvPicPr>
          <p:nvPr/>
        </p:nvPicPr>
        <p:blipFill>
          <a:blip r:embed="rId2"/>
          <a:stretch>
            <a:fillRect/>
          </a:stretch>
        </p:blipFill>
        <p:spPr>
          <a:xfrm>
            <a:off x="543464" y="1302588"/>
            <a:ext cx="11353280" cy="5270739"/>
          </a:xfrm>
          <a:prstGeom prst="rect">
            <a:avLst/>
          </a:prstGeom>
        </p:spPr>
      </p:pic>
    </p:spTree>
    <p:extLst>
      <p:ext uri="{BB962C8B-B14F-4D97-AF65-F5344CB8AC3E}">
        <p14:creationId xmlns:p14="http://schemas.microsoft.com/office/powerpoint/2010/main" val="3157046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42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19" name="内容占位符 18"/>
          <p:cNvSpPr>
            <a:spLocks noGrp="1"/>
          </p:cNvSpPr>
          <p:nvPr>
            <p:ph idx="1"/>
          </p:nvPr>
        </p:nvSpPr>
        <p:spPr/>
        <p:txBody>
          <a:bodyPr/>
          <a:lstStyle/>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58148"/>
          </a:xfrm>
          <a:prstGeom prst="rect">
            <a:avLst/>
          </a:prstGeom>
        </p:spPr>
      </p:pic>
    </p:spTree>
    <p:extLst>
      <p:ext uri="{BB962C8B-B14F-4D97-AF65-F5344CB8AC3E}">
        <p14:creationId xmlns:p14="http://schemas.microsoft.com/office/powerpoint/2010/main" val="34887647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8499" y="353683"/>
            <a:ext cx="8534400" cy="621102"/>
          </a:xfrm>
        </p:spPr>
        <p:txBody>
          <a:bodyPr>
            <a:normAutofit fontScale="90000"/>
          </a:bodyPr>
          <a:lstStyle/>
          <a:p>
            <a:r>
              <a:rPr lang="zh-CN" altLang="en-US" dirty="0"/>
              <a:t>常见问题报告的处理方法：</a:t>
            </a:r>
          </a:p>
        </p:txBody>
      </p:sp>
      <p:sp>
        <p:nvSpPr>
          <p:cNvPr id="3" name="内容占位符 2"/>
          <p:cNvSpPr>
            <a:spLocks noGrp="1"/>
          </p:cNvSpPr>
          <p:nvPr>
            <p:ph idx="1"/>
          </p:nvPr>
        </p:nvSpPr>
        <p:spPr>
          <a:xfrm>
            <a:off x="554816" y="1043796"/>
            <a:ext cx="11280626" cy="5529532"/>
          </a:xfrm>
        </p:spPr>
        <p:txBody>
          <a:bodyPr>
            <a:normAutofit fontScale="92500" lnSpcReduction="10000"/>
          </a:bodyPr>
          <a:lstStyle/>
          <a:p>
            <a:pPr>
              <a:lnSpc>
                <a:spcPct val="150000"/>
              </a:lnSpc>
            </a:pPr>
            <a:r>
              <a:rPr lang="zh-CN" altLang="en-US" sz="3200" dirty="0">
                <a:solidFill>
                  <a:schemeClr val="tx1"/>
                </a:solidFill>
              </a:rPr>
              <a:t>常见问题报告主要有三种问题：</a:t>
            </a:r>
            <a:endParaRPr lang="en-US" altLang="zh-CN" sz="3200" dirty="0">
              <a:solidFill>
                <a:schemeClr val="tx1"/>
              </a:solidFill>
            </a:endParaRPr>
          </a:p>
          <a:p>
            <a:pPr>
              <a:lnSpc>
                <a:spcPct val="150000"/>
              </a:lnSpc>
            </a:pPr>
            <a:r>
              <a:rPr lang="en-US" altLang="zh-CN" sz="3200" dirty="0">
                <a:solidFill>
                  <a:schemeClr val="tx1"/>
                </a:solidFill>
              </a:rPr>
              <a:t>1</a:t>
            </a:r>
            <a:r>
              <a:rPr lang="zh-CN" altLang="en-US" sz="3200" dirty="0">
                <a:solidFill>
                  <a:schemeClr val="tx1"/>
                </a:solidFill>
              </a:rPr>
              <a:t>、部份检查数据到不了总检页面，或报告打印出来检查项目没有结果</a:t>
            </a:r>
            <a:endParaRPr lang="en-US" altLang="zh-CN" sz="3200" dirty="0">
              <a:solidFill>
                <a:schemeClr val="tx1"/>
              </a:solidFill>
            </a:endParaRPr>
          </a:p>
          <a:p>
            <a:pPr>
              <a:lnSpc>
                <a:spcPct val="150000"/>
              </a:lnSpc>
            </a:pPr>
            <a:r>
              <a:rPr lang="en-US" altLang="zh-CN" sz="3200" dirty="0">
                <a:solidFill>
                  <a:schemeClr val="tx1"/>
                </a:solidFill>
              </a:rPr>
              <a:t>2</a:t>
            </a:r>
            <a:r>
              <a:rPr lang="zh-CN" altLang="en-US" sz="3200" dirty="0">
                <a:solidFill>
                  <a:schemeClr val="tx1"/>
                </a:solidFill>
              </a:rPr>
              <a:t>、部份检验数据传不到总检页面，总检显示无检验数据</a:t>
            </a:r>
            <a:endParaRPr lang="en-US" altLang="zh-CN" sz="3200" dirty="0">
              <a:solidFill>
                <a:schemeClr val="tx1"/>
              </a:solidFill>
            </a:endParaRPr>
          </a:p>
          <a:p>
            <a:pPr>
              <a:lnSpc>
                <a:spcPct val="150000"/>
              </a:lnSpc>
            </a:pPr>
            <a:r>
              <a:rPr lang="en-US" altLang="zh-CN" sz="3200" dirty="0">
                <a:solidFill>
                  <a:schemeClr val="tx1"/>
                </a:solidFill>
              </a:rPr>
              <a:t>3</a:t>
            </a:r>
            <a:r>
              <a:rPr lang="zh-CN" altLang="en-US" sz="3200" dirty="0">
                <a:solidFill>
                  <a:schemeClr val="tx1"/>
                </a:solidFill>
              </a:rPr>
              <a:t>、报告打印出来，出现多项情况</a:t>
            </a:r>
            <a:endParaRPr lang="en-US" altLang="zh-CN" sz="3200" dirty="0">
              <a:solidFill>
                <a:schemeClr val="tx1"/>
              </a:solidFill>
            </a:endParaRPr>
          </a:p>
          <a:p>
            <a:pPr>
              <a:lnSpc>
                <a:spcPct val="150000"/>
              </a:lnSpc>
            </a:pPr>
            <a:r>
              <a:rPr lang="en-US" altLang="zh-CN" sz="3200" dirty="0">
                <a:solidFill>
                  <a:schemeClr val="tx1"/>
                </a:solidFill>
              </a:rPr>
              <a:t>4</a:t>
            </a:r>
            <a:r>
              <a:rPr lang="zh-CN" altLang="en-US" sz="3200" dirty="0">
                <a:solidFill>
                  <a:schemeClr val="tx1"/>
                </a:solidFill>
                <a:latin typeface="+mn-ea"/>
              </a:rPr>
              <a:t>、报告封面电话号码多出数字的处理</a:t>
            </a:r>
            <a:endParaRPr lang="en-US" altLang="zh-CN" sz="3200" dirty="0">
              <a:solidFill>
                <a:schemeClr val="tx1"/>
              </a:solidFill>
              <a:latin typeface="+mn-ea"/>
            </a:endParaRPr>
          </a:p>
          <a:p>
            <a:pPr>
              <a:lnSpc>
                <a:spcPct val="150000"/>
              </a:lnSpc>
            </a:pPr>
            <a:r>
              <a:rPr lang="en-US" altLang="zh-CN" sz="3200" dirty="0">
                <a:solidFill>
                  <a:schemeClr val="tx1"/>
                </a:solidFill>
                <a:latin typeface="+mn-ea"/>
              </a:rPr>
              <a:t>5</a:t>
            </a:r>
            <a:r>
              <a:rPr lang="zh-CN" altLang="en-US" sz="3200" dirty="0">
                <a:solidFill>
                  <a:schemeClr val="tx1"/>
                </a:solidFill>
                <a:latin typeface="+mn-ea"/>
              </a:rPr>
              <a:t>、报告封面年龄打印不出来的问题</a:t>
            </a:r>
            <a:endParaRPr lang="en-US" altLang="zh-CN" sz="3200" dirty="0">
              <a:solidFill>
                <a:schemeClr val="tx1"/>
              </a:solidFill>
            </a:endParaRPr>
          </a:p>
          <a:p>
            <a:endParaRPr lang="zh-CN" altLang="en-US" dirty="0"/>
          </a:p>
        </p:txBody>
      </p:sp>
    </p:spTree>
    <p:extLst>
      <p:ext uri="{BB962C8B-B14F-4D97-AF65-F5344CB8AC3E}">
        <p14:creationId xmlns:p14="http://schemas.microsoft.com/office/powerpoint/2010/main" val="39785980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1" y="363906"/>
            <a:ext cx="11142603" cy="912803"/>
          </a:xfrm>
        </p:spPr>
        <p:txBody>
          <a:bodyPr>
            <a:normAutofit fontScale="90000"/>
          </a:bodyPr>
          <a:lstStyle/>
          <a:p>
            <a:r>
              <a:rPr lang="en-US" altLang="zh-CN" sz="3100" dirty="0"/>
              <a:t>1</a:t>
            </a:r>
            <a:r>
              <a:rPr lang="zh-CN" altLang="en-US" sz="3100" dirty="0"/>
              <a:t>、部份检查数据到不了总检页面，或报告打印出来检查项目没有结果</a:t>
            </a:r>
            <a:br>
              <a:rPr lang="en-US" altLang="zh-CN" dirty="0"/>
            </a:br>
            <a:endParaRPr lang="zh-CN" altLang="en-US" dirty="0"/>
          </a:p>
        </p:txBody>
      </p:sp>
      <p:sp>
        <p:nvSpPr>
          <p:cNvPr id="3" name="内容占位符 2"/>
          <p:cNvSpPr>
            <a:spLocks noGrp="1"/>
          </p:cNvSpPr>
          <p:nvPr>
            <p:ph idx="1"/>
          </p:nvPr>
        </p:nvSpPr>
        <p:spPr>
          <a:xfrm>
            <a:off x="520309" y="820307"/>
            <a:ext cx="11185735" cy="5551098"/>
          </a:xfrm>
        </p:spPr>
        <p:txBody>
          <a:bodyPr/>
          <a:lstStyle/>
          <a:p>
            <a:r>
              <a:rPr lang="zh-CN" altLang="en-US" dirty="0"/>
              <a:t>在“前台登记管理”里面重新做结果传输，再进行总检数据上传，就可以了。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399540" y="1422485"/>
            <a:ext cx="11064966" cy="5341808"/>
          </a:xfrm>
          <a:prstGeom prst="rect">
            <a:avLst/>
          </a:prstGeom>
        </p:spPr>
      </p:pic>
    </p:spTree>
    <p:extLst>
      <p:ext uri="{BB962C8B-B14F-4D97-AF65-F5344CB8AC3E}">
        <p14:creationId xmlns:p14="http://schemas.microsoft.com/office/powerpoint/2010/main" val="4077867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298" y="260389"/>
            <a:ext cx="10987327" cy="861045"/>
          </a:xfrm>
        </p:spPr>
        <p:txBody>
          <a:bodyPr>
            <a:normAutofit fontScale="90000"/>
          </a:bodyPr>
          <a:lstStyle/>
          <a:p>
            <a:r>
              <a:rPr lang="en-US" altLang="zh-CN" dirty="0"/>
              <a:t>2</a:t>
            </a:r>
            <a:r>
              <a:rPr lang="zh-CN" altLang="en-US" dirty="0"/>
              <a:t>、部份检验数据传不到总检页面，总检显示无检验数据</a:t>
            </a:r>
            <a:br>
              <a:rPr lang="en-US" altLang="zh-CN" dirty="0"/>
            </a:br>
            <a:endParaRPr lang="zh-CN" altLang="en-US" dirty="0"/>
          </a:p>
        </p:txBody>
      </p:sp>
      <p:sp>
        <p:nvSpPr>
          <p:cNvPr id="3" name="内容占位符 2"/>
          <p:cNvSpPr>
            <a:spLocks noGrp="1"/>
          </p:cNvSpPr>
          <p:nvPr>
            <p:ph idx="1"/>
          </p:nvPr>
        </p:nvSpPr>
        <p:spPr>
          <a:xfrm>
            <a:off x="278770" y="1636243"/>
            <a:ext cx="11599803" cy="5282142"/>
          </a:xfrm>
        </p:spPr>
        <p:txBody>
          <a:bodyPr>
            <a:normAutofit fontScale="77500" lnSpcReduction="20000"/>
          </a:bodyPr>
          <a:lstStyle/>
          <a:p>
            <a:pPr marL="0" indent="0">
              <a:buNone/>
            </a:pPr>
            <a:r>
              <a:rPr lang="zh-CN" altLang="en-US" dirty="0"/>
              <a:t>处理流程：</a:t>
            </a:r>
            <a:endParaRPr lang="en-US" altLang="zh-CN" dirty="0"/>
          </a:p>
          <a:p>
            <a:pPr marL="0" indent="0">
              <a:buNone/>
            </a:pPr>
            <a:endParaRPr lang="en-US" altLang="zh-CN" dirty="0"/>
          </a:p>
          <a:p>
            <a:pPr marL="0" indent="0">
              <a:buNone/>
            </a:pPr>
            <a:endParaRPr lang="en-US" altLang="zh-CN" dirty="0"/>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r>
              <a:rPr lang="en-US" altLang="zh-CN" sz="2800" dirty="0">
                <a:solidFill>
                  <a:schemeClr val="tx1">
                    <a:lumMod val="95000"/>
                  </a:schemeClr>
                </a:solidFill>
              </a:rPr>
              <a:t>2.1</a:t>
            </a:r>
            <a:r>
              <a:rPr lang="zh-CN" altLang="en-US" sz="2800" dirty="0">
                <a:solidFill>
                  <a:schemeClr val="tx1">
                    <a:lumMod val="95000"/>
                  </a:schemeClr>
                </a:solidFill>
              </a:rPr>
              <a:t>首先找到需要处理客人的报告，记录下来未传到总检页面的检验项目的所有结果；</a:t>
            </a:r>
            <a:endParaRPr lang="en-US" altLang="zh-CN" sz="2800" dirty="0">
              <a:solidFill>
                <a:schemeClr val="tx1">
                  <a:lumMod val="95000"/>
                </a:schemeClr>
              </a:solidFill>
            </a:endParaRPr>
          </a:p>
          <a:p>
            <a:pPr marL="0" indent="0">
              <a:lnSpc>
                <a:spcPct val="150000"/>
              </a:lnSpc>
              <a:buNone/>
            </a:pPr>
            <a:r>
              <a:rPr lang="en-US" altLang="zh-CN" sz="2800" dirty="0">
                <a:solidFill>
                  <a:schemeClr val="tx1">
                    <a:lumMod val="95000"/>
                  </a:schemeClr>
                </a:solidFill>
              </a:rPr>
              <a:t>2.2</a:t>
            </a:r>
            <a:r>
              <a:rPr lang="zh-CN" altLang="en-US" sz="2800" dirty="0">
                <a:solidFill>
                  <a:schemeClr val="tx1">
                    <a:lumMod val="95000"/>
                  </a:schemeClr>
                </a:solidFill>
              </a:rPr>
              <a:t>请总检医生还原总检，再进行总检数据下载；</a:t>
            </a:r>
            <a:endParaRPr lang="en-US" altLang="zh-CN" sz="2800" dirty="0">
              <a:solidFill>
                <a:schemeClr val="tx1">
                  <a:lumMod val="95000"/>
                </a:schemeClr>
              </a:solidFill>
            </a:endParaRPr>
          </a:p>
          <a:p>
            <a:pPr marL="0" indent="0">
              <a:lnSpc>
                <a:spcPct val="150000"/>
              </a:lnSpc>
              <a:buNone/>
            </a:pPr>
            <a:r>
              <a:rPr lang="en-US" altLang="zh-CN" sz="2800" dirty="0">
                <a:solidFill>
                  <a:schemeClr val="tx1">
                    <a:lumMod val="95000"/>
                  </a:schemeClr>
                </a:solidFill>
              </a:rPr>
              <a:t>2.3</a:t>
            </a:r>
            <a:r>
              <a:rPr lang="zh-CN" altLang="en-US" sz="2800" dirty="0">
                <a:solidFill>
                  <a:schemeClr val="tx1">
                    <a:lumMod val="95000"/>
                  </a:schemeClr>
                </a:solidFill>
              </a:rPr>
              <a:t>在到客人登记门店系统，前台登记管理里的项目管理，将有问题的项目换成其他项目；</a:t>
            </a:r>
            <a:endParaRPr lang="en-US" altLang="zh-CN" sz="2800" dirty="0">
              <a:solidFill>
                <a:schemeClr val="tx1">
                  <a:lumMod val="95000"/>
                </a:schemeClr>
              </a:solidFill>
            </a:endParaRPr>
          </a:p>
          <a:p>
            <a:pPr marL="0" indent="0">
              <a:lnSpc>
                <a:spcPct val="150000"/>
              </a:lnSpc>
              <a:buNone/>
            </a:pPr>
            <a:r>
              <a:rPr lang="en-US" altLang="zh-CN" sz="2800" dirty="0">
                <a:solidFill>
                  <a:schemeClr val="tx1">
                    <a:lumMod val="95000"/>
                  </a:schemeClr>
                </a:solidFill>
              </a:rPr>
              <a:t>2.4</a:t>
            </a:r>
            <a:r>
              <a:rPr lang="zh-CN" altLang="en-US" sz="2800" dirty="0">
                <a:solidFill>
                  <a:schemeClr val="tx1">
                    <a:lumMod val="95000"/>
                  </a:schemeClr>
                </a:solidFill>
              </a:rPr>
              <a:t>再把其他项目更换回有问题的项目，录入结果，进行总检数据上传。</a:t>
            </a:r>
            <a:endParaRPr lang="en-US" altLang="zh-CN" sz="2800" dirty="0">
              <a:solidFill>
                <a:schemeClr val="tx1">
                  <a:lumMod val="95000"/>
                </a:schemeClr>
              </a:solidFill>
            </a:endParaRPr>
          </a:p>
          <a:p>
            <a:pPr marL="0" indent="0">
              <a:lnSpc>
                <a:spcPct val="150000"/>
              </a:lnSpc>
              <a:buNone/>
            </a:pPr>
            <a:r>
              <a:rPr lang="zh-CN" altLang="en-US" sz="2800" dirty="0">
                <a:solidFill>
                  <a:schemeClr val="tx1">
                    <a:lumMod val="95000"/>
                  </a:schemeClr>
                </a:solidFill>
              </a:rPr>
              <a:t>详见下图：</a:t>
            </a:r>
            <a:endParaRPr lang="en-US" altLang="zh-CN" sz="2800" dirty="0">
              <a:solidFill>
                <a:schemeClr val="tx1">
                  <a:lumMod val="95000"/>
                </a:schemeClr>
              </a:solidFill>
            </a:endParaRP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4" name="流程图: 可选过程 3"/>
          <p:cNvSpPr/>
          <p:nvPr/>
        </p:nvSpPr>
        <p:spPr>
          <a:xfrm>
            <a:off x="278770" y="1244916"/>
            <a:ext cx="1337094" cy="483079"/>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400" dirty="0"/>
              <a:t>总院</a:t>
            </a:r>
            <a:endParaRPr lang="en-US" altLang="zh-CN" sz="1400" dirty="0"/>
          </a:p>
          <a:p>
            <a:pPr algn="ctr"/>
            <a:r>
              <a:rPr lang="zh-CN" altLang="en-US" sz="1400" dirty="0"/>
              <a:t>（总检还原）</a:t>
            </a:r>
          </a:p>
        </p:txBody>
      </p:sp>
      <p:sp>
        <p:nvSpPr>
          <p:cNvPr id="5" name="流程图: 可选过程 4"/>
          <p:cNvSpPr/>
          <p:nvPr/>
        </p:nvSpPr>
        <p:spPr>
          <a:xfrm>
            <a:off x="9867183" y="1244915"/>
            <a:ext cx="1564256" cy="483079"/>
          </a:xfrm>
          <a:prstGeom prst="flowChartAlternate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录入结果</a:t>
            </a:r>
          </a:p>
        </p:txBody>
      </p:sp>
      <p:sp>
        <p:nvSpPr>
          <p:cNvPr id="6" name="流程图: 可选过程 5"/>
          <p:cNvSpPr/>
          <p:nvPr/>
        </p:nvSpPr>
        <p:spPr>
          <a:xfrm>
            <a:off x="2285851" y="1244916"/>
            <a:ext cx="1483893" cy="48307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dirty="0"/>
              <a:t>客人登记分院（总检数据下载）</a:t>
            </a:r>
          </a:p>
        </p:txBody>
      </p:sp>
      <p:sp>
        <p:nvSpPr>
          <p:cNvPr id="7" name="流程图: 可选过程 6"/>
          <p:cNvSpPr/>
          <p:nvPr/>
        </p:nvSpPr>
        <p:spPr>
          <a:xfrm>
            <a:off x="4859150" y="1252863"/>
            <a:ext cx="1550103" cy="483079"/>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客人登记分院（换项）</a:t>
            </a:r>
          </a:p>
        </p:txBody>
      </p:sp>
      <p:sp>
        <p:nvSpPr>
          <p:cNvPr id="9" name="流程图: 可选过程 8"/>
          <p:cNvSpPr/>
          <p:nvPr/>
        </p:nvSpPr>
        <p:spPr>
          <a:xfrm>
            <a:off x="9867183" y="2075767"/>
            <a:ext cx="1639017" cy="483079"/>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总检数据上传</a:t>
            </a:r>
          </a:p>
        </p:txBody>
      </p:sp>
      <p:sp>
        <p:nvSpPr>
          <p:cNvPr id="10" name="流程图: 可选过程 9"/>
          <p:cNvSpPr/>
          <p:nvPr/>
        </p:nvSpPr>
        <p:spPr>
          <a:xfrm>
            <a:off x="7490206" y="1244915"/>
            <a:ext cx="1550103" cy="483079"/>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客人登记分院（换项）</a:t>
            </a:r>
          </a:p>
        </p:txBody>
      </p:sp>
      <p:sp>
        <p:nvSpPr>
          <p:cNvPr id="12" name="右箭头 11"/>
          <p:cNvSpPr/>
          <p:nvPr/>
        </p:nvSpPr>
        <p:spPr>
          <a:xfrm>
            <a:off x="1672624" y="1431985"/>
            <a:ext cx="613227" cy="124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9111798" y="1403064"/>
            <a:ext cx="613227" cy="124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6495952" y="1479941"/>
            <a:ext cx="973387" cy="95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3798350" y="1431984"/>
            <a:ext cx="1016270" cy="116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10649311" y="1742536"/>
            <a:ext cx="111969" cy="3332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22415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66517" y="224220"/>
            <a:ext cx="11543045" cy="6549749"/>
          </a:xfrm>
          <a:prstGeom prst="rect">
            <a:avLst/>
          </a:prstGeom>
        </p:spPr>
      </p:pic>
    </p:spTree>
    <p:extLst>
      <p:ext uri="{BB962C8B-B14F-4D97-AF65-F5344CB8AC3E}">
        <p14:creationId xmlns:p14="http://schemas.microsoft.com/office/powerpoint/2010/main" val="2339895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0695" y="87862"/>
            <a:ext cx="11151230" cy="999068"/>
          </a:xfrm>
        </p:spPr>
        <p:txBody>
          <a:bodyPr>
            <a:normAutofit fontScale="90000"/>
          </a:bodyPr>
          <a:lstStyle/>
          <a:p>
            <a:r>
              <a:rPr lang="en-US" altLang="zh-CN" dirty="0"/>
              <a:t>3</a:t>
            </a:r>
            <a:r>
              <a:rPr lang="zh-CN" altLang="en-US" dirty="0"/>
              <a:t>、报告打印出来，出现多项情况</a:t>
            </a:r>
            <a:br>
              <a:rPr lang="en-US" altLang="zh-CN" dirty="0"/>
            </a:br>
            <a:endParaRPr lang="zh-CN" altLang="en-US" dirty="0"/>
          </a:p>
        </p:txBody>
      </p:sp>
      <p:sp>
        <p:nvSpPr>
          <p:cNvPr id="3" name="内容占位符 2"/>
          <p:cNvSpPr>
            <a:spLocks noGrp="1"/>
          </p:cNvSpPr>
          <p:nvPr>
            <p:ph idx="1"/>
          </p:nvPr>
        </p:nvSpPr>
        <p:spPr>
          <a:xfrm>
            <a:off x="580696" y="733247"/>
            <a:ext cx="11047712" cy="5848708"/>
          </a:xfrm>
        </p:spPr>
        <p:txBody>
          <a:bodyPr/>
          <a:lstStyle/>
          <a:p>
            <a:endParaRPr lang="en-US" altLang="zh-CN" dirty="0"/>
          </a:p>
          <a:p>
            <a:r>
              <a:rPr lang="zh-CN" altLang="en-US" dirty="0"/>
              <a:t>处理流程：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流程图: 可选过程 3"/>
          <p:cNvSpPr/>
          <p:nvPr/>
        </p:nvSpPr>
        <p:spPr>
          <a:xfrm>
            <a:off x="278770" y="1244916"/>
            <a:ext cx="1337094" cy="483079"/>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400" dirty="0"/>
              <a:t>总院</a:t>
            </a:r>
            <a:endParaRPr lang="en-US" altLang="zh-CN" sz="1400" dirty="0"/>
          </a:p>
          <a:p>
            <a:pPr algn="ctr"/>
            <a:r>
              <a:rPr lang="zh-CN" altLang="en-US" sz="1400" dirty="0"/>
              <a:t>（总检还原）</a:t>
            </a:r>
          </a:p>
        </p:txBody>
      </p:sp>
      <p:sp>
        <p:nvSpPr>
          <p:cNvPr id="5" name="流程图: 可选过程 4"/>
          <p:cNvSpPr/>
          <p:nvPr/>
        </p:nvSpPr>
        <p:spPr>
          <a:xfrm>
            <a:off x="8849368" y="1244914"/>
            <a:ext cx="1564256" cy="483079"/>
          </a:xfrm>
          <a:prstGeom prst="flowChartAlternate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a:t>总院</a:t>
            </a:r>
            <a:endParaRPr lang="en-US" altLang="zh-CN" sz="1400" dirty="0"/>
          </a:p>
          <a:p>
            <a:pPr algn="ctr"/>
            <a:r>
              <a:rPr lang="zh-CN" altLang="en-US" sz="1400" dirty="0"/>
              <a:t>（删除多出项）</a:t>
            </a:r>
          </a:p>
        </p:txBody>
      </p:sp>
      <p:sp>
        <p:nvSpPr>
          <p:cNvPr id="6" name="流程图: 可选过程 5"/>
          <p:cNvSpPr/>
          <p:nvPr/>
        </p:nvSpPr>
        <p:spPr>
          <a:xfrm>
            <a:off x="2285851" y="1244916"/>
            <a:ext cx="1483893" cy="48307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dirty="0"/>
              <a:t>客人登记分院（总检数据下载）</a:t>
            </a:r>
          </a:p>
        </p:txBody>
      </p:sp>
      <p:sp>
        <p:nvSpPr>
          <p:cNvPr id="7" name="流程图: 可选过程 6"/>
          <p:cNvSpPr/>
          <p:nvPr/>
        </p:nvSpPr>
        <p:spPr>
          <a:xfrm>
            <a:off x="4511220" y="1250831"/>
            <a:ext cx="1550103" cy="483079"/>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t>客人登记分院（增加多余项）</a:t>
            </a:r>
          </a:p>
        </p:txBody>
      </p:sp>
      <p:sp>
        <p:nvSpPr>
          <p:cNvPr id="8" name="流程图: 可选过程 7"/>
          <p:cNvSpPr/>
          <p:nvPr/>
        </p:nvSpPr>
        <p:spPr>
          <a:xfrm>
            <a:off x="8935705" y="2043960"/>
            <a:ext cx="1639017" cy="483079"/>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t>总检数据下载</a:t>
            </a:r>
          </a:p>
        </p:txBody>
      </p:sp>
      <p:sp>
        <p:nvSpPr>
          <p:cNvPr id="9" name="流程图: 可选过程 8"/>
          <p:cNvSpPr/>
          <p:nvPr/>
        </p:nvSpPr>
        <p:spPr>
          <a:xfrm>
            <a:off x="6695488" y="1244914"/>
            <a:ext cx="1550103" cy="483079"/>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总检数据上传</a:t>
            </a:r>
          </a:p>
        </p:txBody>
      </p:sp>
      <p:sp>
        <p:nvSpPr>
          <p:cNvPr id="10" name="右箭头 9"/>
          <p:cNvSpPr/>
          <p:nvPr/>
        </p:nvSpPr>
        <p:spPr>
          <a:xfrm>
            <a:off x="1644244" y="1431985"/>
            <a:ext cx="641607" cy="124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8240903" y="1394094"/>
            <a:ext cx="613227" cy="124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6061323" y="1431986"/>
            <a:ext cx="602009" cy="134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3798350" y="1431985"/>
            <a:ext cx="641381" cy="116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可选过程 14"/>
          <p:cNvSpPr/>
          <p:nvPr/>
        </p:nvSpPr>
        <p:spPr>
          <a:xfrm>
            <a:off x="6865215" y="2077556"/>
            <a:ext cx="1483893" cy="48307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dirty="0"/>
              <a:t>客人登记分院（总检数据下载）</a:t>
            </a:r>
          </a:p>
        </p:txBody>
      </p:sp>
      <p:sp>
        <p:nvSpPr>
          <p:cNvPr id="16" name="右箭头 15"/>
          <p:cNvSpPr/>
          <p:nvPr/>
        </p:nvSpPr>
        <p:spPr>
          <a:xfrm rot="10800000">
            <a:off x="8349109" y="2243981"/>
            <a:ext cx="586596" cy="129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10800000">
            <a:off x="6278618" y="2243981"/>
            <a:ext cx="586596" cy="129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可选过程 17"/>
          <p:cNvSpPr/>
          <p:nvPr/>
        </p:nvSpPr>
        <p:spPr>
          <a:xfrm>
            <a:off x="4794724" y="2043959"/>
            <a:ext cx="1483893" cy="48307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dirty="0"/>
              <a:t>客人登记分院（删除多余项）</a:t>
            </a:r>
          </a:p>
        </p:txBody>
      </p:sp>
      <p:sp>
        <p:nvSpPr>
          <p:cNvPr id="19" name="流程图: 可选过程 18"/>
          <p:cNvSpPr/>
          <p:nvPr/>
        </p:nvSpPr>
        <p:spPr>
          <a:xfrm>
            <a:off x="2624920" y="2043958"/>
            <a:ext cx="1550103" cy="483079"/>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总检数据上传</a:t>
            </a:r>
          </a:p>
        </p:txBody>
      </p:sp>
      <p:sp>
        <p:nvSpPr>
          <p:cNvPr id="20" name="右箭头 19"/>
          <p:cNvSpPr/>
          <p:nvPr/>
        </p:nvSpPr>
        <p:spPr>
          <a:xfrm rot="10800000">
            <a:off x="4183651" y="2220799"/>
            <a:ext cx="586596" cy="129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双向箭头 21"/>
          <p:cNvSpPr/>
          <p:nvPr/>
        </p:nvSpPr>
        <p:spPr>
          <a:xfrm flipV="1">
            <a:off x="10389394" y="1518930"/>
            <a:ext cx="185328" cy="52502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19152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6189" y="96487"/>
            <a:ext cx="8534400" cy="973189"/>
          </a:xfrm>
        </p:spPr>
        <p:txBody>
          <a:bodyPr>
            <a:normAutofit fontScale="90000"/>
          </a:bodyPr>
          <a:lstStyle/>
          <a:p>
            <a:r>
              <a:rPr lang="en-US" altLang="zh-CN" dirty="0"/>
              <a:t>4</a:t>
            </a:r>
            <a:r>
              <a:rPr lang="zh-CN" altLang="en-US" dirty="0">
                <a:latin typeface="+mn-ea"/>
              </a:rPr>
              <a:t>、报告封面电话号码多出数字的处理</a:t>
            </a:r>
            <a:br>
              <a:rPr lang="en-US" altLang="zh-CN" dirty="0">
                <a:latin typeface="+mn-ea"/>
              </a:rPr>
            </a:br>
            <a:endParaRPr lang="zh-CN" altLang="en-US" dirty="0"/>
          </a:p>
        </p:txBody>
      </p:sp>
      <p:pic>
        <p:nvPicPr>
          <p:cNvPr id="4" name="内容占位符 3"/>
          <p:cNvPicPr>
            <a:picLocks noGrp="1" noChangeAspect="1"/>
          </p:cNvPicPr>
          <p:nvPr>
            <p:ph idx="1"/>
          </p:nvPr>
        </p:nvPicPr>
        <p:blipFill>
          <a:blip r:embed="rId2"/>
          <a:stretch>
            <a:fillRect/>
          </a:stretch>
        </p:blipFill>
        <p:spPr>
          <a:xfrm>
            <a:off x="813230" y="728392"/>
            <a:ext cx="10539132" cy="6013255"/>
          </a:xfrm>
          <a:prstGeom prst="rect">
            <a:avLst/>
          </a:prstGeom>
        </p:spPr>
      </p:pic>
    </p:spTree>
    <p:extLst>
      <p:ext uri="{BB962C8B-B14F-4D97-AF65-F5344CB8AC3E}">
        <p14:creationId xmlns:p14="http://schemas.microsoft.com/office/powerpoint/2010/main" val="15708232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151760"/>
            <a:ext cx="11159856" cy="1068079"/>
          </a:xfrm>
        </p:spPr>
        <p:txBody>
          <a:bodyPr>
            <a:normAutofit fontScale="90000"/>
          </a:bodyPr>
          <a:lstStyle/>
          <a:p>
            <a:r>
              <a:rPr lang="en-US" altLang="zh-CN" dirty="0">
                <a:latin typeface="+mn-ea"/>
              </a:rPr>
              <a:t>5</a:t>
            </a:r>
            <a:r>
              <a:rPr lang="zh-CN" altLang="en-US" dirty="0">
                <a:latin typeface="+mn-ea"/>
              </a:rPr>
              <a:t>、报告封面年龄打印不出来的问题，检查身份证出生日期与系统里的出生日期是否一致</a:t>
            </a:r>
            <a:br>
              <a:rPr lang="en-US" altLang="zh-CN" dirty="0"/>
            </a:br>
            <a:endParaRPr lang="zh-CN" altLang="en-US" dirty="0"/>
          </a:p>
        </p:txBody>
      </p:sp>
      <p:sp>
        <p:nvSpPr>
          <p:cNvPr id="3" name="内容占位符 2"/>
          <p:cNvSpPr>
            <a:spLocks noGrp="1"/>
          </p:cNvSpPr>
          <p:nvPr>
            <p:ph idx="1"/>
          </p:nvPr>
        </p:nvSpPr>
        <p:spPr>
          <a:xfrm>
            <a:off x="684211" y="987724"/>
            <a:ext cx="11047713" cy="5680495"/>
          </a:xfrm>
        </p:spPr>
        <p:txBody>
          <a:bodyPr/>
          <a:lstStyle/>
          <a:p>
            <a:endParaRPr lang="zh-CN" altLang="en-US" dirty="0"/>
          </a:p>
        </p:txBody>
      </p:sp>
      <p:pic>
        <p:nvPicPr>
          <p:cNvPr id="4" name="图片 3"/>
          <p:cNvPicPr>
            <a:picLocks noChangeAspect="1"/>
          </p:cNvPicPr>
          <p:nvPr/>
        </p:nvPicPr>
        <p:blipFill>
          <a:blip r:embed="rId2"/>
          <a:stretch>
            <a:fillRect/>
          </a:stretch>
        </p:blipFill>
        <p:spPr>
          <a:xfrm>
            <a:off x="250166" y="1219839"/>
            <a:ext cx="11593902" cy="5448380"/>
          </a:xfrm>
          <a:prstGeom prst="rect">
            <a:avLst/>
          </a:prstGeom>
        </p:spPr>
      </p:pic>
    </p:spTree>
    <p:extLst>
      <p:ext uri="{BB962C8B-B14F-4D97-AF65-F5344CB8AC3E}">
        <p14:creationId xmlns:p14="http://schemas.microsoft.com/office/powerpoint/2010/main" val="36308051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3661" y="69011"/>
            <a:ext cx="8534400" cy="896188"/>
          </a:xfrm>
        </p:spPr>
        <p:txBody>
          <a:bodyPr/>
          <a:lstStyle/>
          <a:p>
            <a:r>
              <a:rPr lang="zh-CN" altLang="en-US" dirty="0"/>
              <a:t>客户网络报告不能查询的处理方法：</a:t>
            </a:r>
          </a:p>
        </p:txBody>
      </p:sp>
      <p:sp>
        <p:nvSpPr>
          <p:cNvPr id="3" name="内容占位符 2"/>
          <p:cNvSpPr>
            <a:spLocks noGrp="1"/>
          </p:cNvSpPr>
          <p:nvPr>
            <p:ph idx="1"/>
          </p:nvPr>
        </p:nvSpPr>
        <p:spPr>
          <a:xfrm>
            <a:off x="485804" y="965199"/>
            <a:ext cx="11228867" cy="5789284"/>
          </a:xfrm>
        </p:spPr>
        <p:txBody>
          <a:bodyPr/>
          <a:lstStyle/>
          <a:p>
            <a:r>
              <a:rPr lang="zh-CN" altLang="en-US" dirty="0"/>
              <a:t>首先在前台查询看客人的网络查询方式，是否为可以查询</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250166" y="1423357"/>
            <a:ext cx="11550770" cy="5350135"/>
          </a:xfrm>
          <a:prstGeom prst="rect">
            <a:avLst/>
          </a:prstGeom>
        </p:spPr>
      </p:pic>
    </p:spTree>
    <p:extLst>
      <p:ext uri="{BB962C8B-B14F-4D97-AF65-F5344CB8AC3E}">
        <p14:creationId xmlns:p14="http://schemas.microsoft.com/office/powerpoint/2010/main" val="9652293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25097" y="50284"/>
            <a:ext cx="11844911" cy="6635188"/>
          </a:xfrm>
          <a:prstGeom prst="rect">
            <a:avLst/>
          </a:prstGeom>
        </p:spPr>
      </p:pic>
    </p:spTree>
    <p:extLst>
      <p:ext uri="{BB962C8B-B14F-4D97-AF65-F5344CB8AC3E}">
        <p14:creationId xmlns:p14="http://schemas.microsoft.com/office/powerpoint/2010/main" val="32402988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0"/>
            <a:ext cx="8534400" cy="1104347"/>
          </a:xfrm>
        </p:spPr>
        <p:txBody>
          <a:bodyPr/>
          <a:lstStyle/>
          <a:p>
            <a:r>
              <a:rPr lang="en-US" altLang="zh-CN" b="1" dirty="0"/>
              <a:t>It</a:t>
            </a:r>
            <a:r>
              <a:rPr lang="zh-CN" altLang="en-US" b="1" dirty="0"/>
              <a:t>人员每天必须做的事情：</a:t>
            </a:r>
          </a:p>
        </p:txBody>
      </p:sp>
      <p:sp>
        <p:nvSpPr>
          <p:cNvPr id="3" name="内容占位符 2"/>
          <p:cNvSpPr>
            <a:spLocks noGrp="1"/>
          </p:cNvSpPr>
          <p:nvPr>
            <p:ph idx="1"/>
          </p:nvPr>
        </p:nvSpPr>
        <p:spPr>
          <a:xfrm>
            <a:off x="503583" y="1007165"/>
            <a:ext cx="11396869" cy="4227444"/>
          </a:xfrm>
        </p:spPr>
        <p:txBody>
          <a:bodyPr>
            <a:normAutofit/>
          </a:bodyPr>
          <a:lstStyle/>
          <a:p>
            <a:r>
              <a:rPr lang="en-US" altLang="zh-CN" sz="2800" b="1" dirty="0"/>
              <a:t>1</a:t>
            </a:r>
            <a:r>
              <a:rPr lang="zh-CN" altLang="en-US" sz="2800" b="1" dirty="0"/>
              <a:t>、往集团进行数据上传下载</a:t>
            </a:r>
            <a:endParaRPr lang="en-US" altLang="zh-CN" sz="2800" b="1" dirty="0"/>
          </a:p>
          <a:p>
            <a:endParaRPr lang="en-US" altLang="zh-CN" sz="2800" b="1" dirty="0"/>
          </a:p>
          <a:p>
            <a:r>
              <a:rPr lang="en-US" altLang="zh-CN" sz="2800" b="1" dirty="0"/>
              <a:t>2</a:t>
            </a:r>
            <a:r>
              <a:rPr lang="zh-CN" altLang="en-US" sz="2800" b="1" dirty="0"/>
              <a:t>、机房设备的巡检，并做好登记</a:t>
            </a:r>
            <a:endParaRPr lang="en-US" altLang="zh-CN" sz="2800" b="1" dirty="0"/>
          </a:p>
          <a:p>
            <a:endParaRPr lang="en-US" altLang="zh-CN" sz="2800" b="1" dirty="0"/>
          </a:p>
          <a:p>
            <a:r>
              <a:rPr lang="en-US" altLang="zh-CN" sz="2800" b="1" dirty="0"/>
              <a:t>3</a:t>
            </a:r>
            <a:r>
              <a:rPr lang="zh-CN" altLang="en-US" sz="2800" b="1" dirty="0"/>
              <a:t>、体检中心职场的巡检</a:t>
            </a:r>
            <a:endParaRPr lang="en-US" altLang="zh-CN" sz="2800" b="1" dirty="0"/>
          </a:p>
          <a:p>
            <a:endParaRPr lang="en-US" altLang="zh-CN" sz="2800" b="1" dirty="0"/>
          </a:p>
          <a:p>
            <a:r>
              <a:rPr lang="en-US" altLang="zh-CN" sz="2800" b="1" dirty="0"/>
              <a:t>4</a:t>
            </a:r>
            <a:r>
              <a:rPr lang="zh-CN" altLang="en-US" sz="2800" b="1" dirty="0"/>
              <a:t>、工作日志上报</a:t>
            </a:r>
          </a:p>
        </p:txBody>
      </p:sp>
    </p:spTree>
    <p:extLst>
      <p:ext uri="{BB962C8B-B14F-4D97-AF65-F5344CB8AC3E}">
        <p14:creationId xmlns:p14="http://schemas.microsoft.com/office/powerpoint/2010/main" val="3186446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80698"/>
          </a:xfrm>
          <a:prstGeom prst="rect">
            <a:avLst/>
          </a:prstGeom>
        </p:spPr>
      </p:pic>
      <p:sp>
        <p:nvSpPr>
          <p:cNvPr id="5" name="文本框 4"/>
          <p:cNvSpPr txBox="1"/>
          <p:nvPr/>
        </p:nvSpPr>
        <p:spPr>
          <a:xfrm>
            <a:off x="3441940" y="1190446"/>
            <a:ext cx="1570007" cy="338554"/>
          </a:xfrm>
          <a:prstGeom prst="rect">
            <a:avLst/>
          </a:prstGeom>
          <a:noFill/>
        </p:spPr>
        <p:txBody>
          <a:bodyPr wrap="square" rtlCol="0">
            <a:spAutoFit/>
          </a:bodyPr>
          <a:lstStyle/>
          <a:p>
            <a:r>
              <a:rPr lang="zh-CN" altLang="en-US" sz="1600" dirty="0">
                <a:solidFill>
                  <a:schemeClr val="bg2">
                    <a:lumMod val="60000"/>
                    <a:lumOff val="40000"/>
                  </a:schemeClr>
                </a:solidFill>
                <a:latin typeface="华文中宋" panose="02010600040101010101" pitchFamily="2" charset="-122"/>
                <a:ea typeface="华文中宋" panose="02010600040101010101" pitchFamily="2" charset="-122"/>
              </a:rPr>
              <a:t>收银收费操作</a:t>
            </a:r>
          </a:p>
        </p:txBody>
      </p:sp>
    </p:spTree>
    <p:extLst>
      <p:ext uri="{BB962C8B-B14F-4D97-AF65-F5344CB8AC3E}">
        <p14:creationId xmlns:p14="http://schemas.microsoft.com/office/powerpoint/2010/main" val="3144375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51410" cy="6858000"/>
          </a:xfrm>
          <a:prstGeom prst="rect">
            <a:avLst/>
          </a:prstGeom>
        </p:spPr>
      </p:pic>
    </p:spTree>
    <p:extLst>
      <p:ext uri="{BB962C8B-B14F-4D97-AF65-F5344CB8AC3E}">
        <p14:creationId xmlns:p14="http://schemas.microsoft.com/office/powerpoint/2010/main" val="401923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328883" cy="6858000"/>
          </a:xfrm>
          <a:prstGeom prst="rect">
            <a:avLst/>
          </a:prstGeom>
        </p:spPr>
      </p:pic>
      <p:sp>
        <p:nvSpPr>
          <p:cNvPr id="3" name="文本框 2"/>
          <p:cNvSpPr txBox="1"/>
          <p:nvPr/>
        </p:nvSpPr>
        <p:spPr>
          <a:xfrm>
            <a:off x="3269412" y="2337758"/>
            <a:ext cx="1337094" cy="307777"/>
          </a:xfrm>
          <a:prstGeom prst="rect">
            <a:avLst/>
          </a:prstGeom>
          <a:noFill/>
        </p:spPr>
        <p:txBody>
          <a:bodyPr wrap="square" rtlCol="0">
            <a:spAutoFit/>
          </a:bodyPr>
          <a:lstStyle/>
          <a:p>
            <a:r>
              <a:rPr lang="zh-CN" altLang="en-US" sz="1400" dirty="0">
                <a:solidFill>
                  <a:schemeClr val="bg2">
                    <a:lumMod val="60000"/>
                    <a:lumOff val="40000"/>
                  </a:schemeClr>
                </a:solidFill>
                <a:latin typeface="华文中宋" panose="02010600040101010101" pitchFamily="2" charset="-122"/>
                <a:ea typeface="华文中宋" panose="02010600040101010101" pitchFamily="2" charset="-122"/>
              </a:rPr>
              <a:t>销售额查询</a:t>
            </a:r>
          </a:p>
        </p:txBody>
      </p:sp>
    </p:spTree>
    <p:extLst>
      <p:ext uri="{BB962C8B-B14F-4D97-AF65-F5344CB8AC3E}">
        <p14:creationId xmlns:p14="http://schemas.microsoft.com/office/powerpoint/2010/main" val="361418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0324" cy="6858000"/>
          </a:xfrm>
          <a:prstGeom prst="rect">
            <a:avLst/>
          </a:prstGeom>
        </p:spPr>
      </p:pic>
      <p:sp>
        <p:nvSpPr>
          <p:cNvPr id="5" name="文本框 4"/>
          <p:cNvSpPr txBox="1"/>
          <p:nvPr/>
        </p:nvSpPr>
        <p:spPr>
          <a:xfrm>
            <a:off x="3362170" y="926622"/>
            <a:ext cx="1589242" cy="307777"/>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前台登记、开卡</a:t>
            </a:r>
          </a:p>
        </p:txBody>
      </p:sp>
      <p:sp>
        <p:nvSpPr>
          <p:cNvPr id="6" name="文本框 5"/>
          <p:cNvSpPr txBox="1"/>
          <p:nvPr/>
        </p:nvSpPr>
        <p:spPr>
          <a:xfrm>
            <a:off x="5495770" y="951064"/>
            <a:ext cx="1589242" cy="307777"/>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适用于外检开卡</a:t>
            </a:r>
          </a:p>
        </p:txBody>
      </p:sp>
      <p:sp>
        <p:nvSpPr>
          <p:cNvPr id="7" name="文本框 6"/>
          <p:cNvSpPr txBox="1"/>
          <p:nvPr/>
        </p:nvSpPr>
        <p:spPr>
          <a:xfrm>
            <a:off x="8043217" y="923334"/>
            <a:ext cx="1317063" cy="523220"/>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适用于手工干预客人排队</a:t>
            </a:r>
          </a:p>
        </p:txBody>
      </p:sp>
      <p:sp>
        <p:nvSpPr>
          <p:cNvPr id="8" name="文本框 7"/>
          <p:cNvSpPr txBox="1"/>
          <p:nvPr/>
        </p:nvSpPr>
        <p:spPr>
          <a:xfrm>
            <a:off x="10374716" y="2131510"/>
            <a:ext cx="1229148" cy="523220"/>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查看检查科室排队情况</a:t>
            </a:r>
          </a:p>
        </p:txBody>
      </p:sp>
      <p:sp>
        <p:nvSpPr>
          <p:cNvPr id="9" name="文本框 8"/>
          <p:cNvSpPr txBox="1"/>
          <p:nvPr/>
        </p:nvSpPr>
        <p:spPr>
          <a:xfrm>
            <a:off x="5609534" y="3496067"/>
            <a:ext cx="1589242" cy="307777"/>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体检报告打印</a:t>
            </a:r>
          </a:p>
        </p:txBody>
      </p:sp>
      <p:sp>
        <p:nvSpPr>
          <p:cNvPr id="10" name="文本框 9"/>
          <p:cNvSpPr txBox="1"/>
          <p:nvPr/>
        </p:nvSpPr>
        <p:spPr>
          <a:xfrm>
            <a:off x="5613327" y="5953131"/>
            <a:ext cx="1367023" cy="523220"/>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这里可以导出客人电子报告</a:t>
            </a:r>
          </a:p>
        </p:txBody>
      </p:sp>
    </p:spTree>
    <p:extLst>
      <p:ext uri="{BB962C8B-B14F-4D97-AF65-F5344CB8AC3E}">
        <p14:creationId xmlns:p14="http://schemas.microsoft.com/office/powerpoint/2010/main" val="235048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951412" y="1054095"/>
            <a:ext cx="1589242" cy="307777"/>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流程卡初始化</a:t>
            </a:r>
          </a:p>
        </p:txBody>
      </p:sp>
    </p:spTree>
    <p:extLst>
      <p:ext uri="{BB962C8B-B14F-4D97-AF65-F5344CB8AC3E}">
        <p14:creationId xmlns:p14="http://schemas.microsoft.com/office/powerpoint/2010/main" val="1048286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239828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228" cy="6858000"/>
          </a:xfrm>
          <a:prstGeom prst="rect">
            <a:avLst/>
          </a:prstGeom>
        </p:spPr>
      </p:pic>
      <p:sp>
        <p:nvSpPr>
          <p:cNvPr id="5" name="文本框 4"/>
          <p:cNvSpPr txBox="1"/>
          <p:nvPr/>
        </p:nvSpPr>
        <p:spPr>
          <a:xfrm>
            <a:off x="5508649" y="1054095"/>
            <a:ext cx="1589242" cy="307777"/>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抽血窗口使用</a:t>
            </a:r>
          </a:p>
        </p:txBody>
      </p:sp>
    </p:spTree>
    <p:extLst>
      <p:ext uri="{BB962C8B-B14F-4D97-AF65-F5344CB8AC3E}">
        <p14:creationId xmlns:p14="http://schemas.microsoft.com/office/powerpoint/2010/main" val="283354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2125" y="479315"/>
            <a:ext cx="9489457" cy="5899370"/>
          </a:xfrm>
        </p:spPr>
        <p:txBody>
          <a:bodyPr>
            <a:normAutofit fontScale="90000"/>
          </a:bodyPr>
          <a:lstStyle/>
          <a:p>
            <a:pPr>
              <a:lnSpc>
                <a:spcPct val="200000"/>
              </a:lnSpc>
            </a:pPr>
            <a:r>
              <a:rPr lang="zh-CN" altLang="en-US" sz="4000" b="1" dirty="0">
                <a:solidFill>
                  <a:srgbClr val="FFC000"/>
                </a:solidFill>
                <a:latin typeface="华文中宋" panose="02010600040101010101" pitchFamily="2" charset="-122"/>
                <a:ea typeface="华文中宋" panose="02010600040101010101" pitchFamily="2" charset="-122"/>
              </a:rPr>
              <a:t>目   录</a:t>
            </a:r>
            <a:br>
              <a:rPr lang="en-US" altLang="zh-CN" sz="4000" b="1" dirty="0">
                <a:latin typeface="华文中宋" panose="02010600040101010101" pitchFamily="2" charset="-122"/>
                <a:ea typeface="华文中宋" panose="02010600040101010101" pitchFamily="2" charset="-122"/>
              </a:rPr>
            </a:br>
            <a:r>
              <a:rPr lang="zh-CN" altLang="en-US" sz="4000" b="1" dirty="0">
                <a:latin typeface="华文中宋" panose="02010600040101010101" pitchFamily="2" charset="-122"/>
                <a:ea typeface="华文中宋" panose="02010600040101010101" pitchFamily="2" charset="-122"/>
              </a:rPr>
              <a:t>一、体检系统操作部份功能介绍</a:t>
            </a:r>
            <a:br>
              <a:rPr lang="en-US" altLang="zh-CN" sz="4000" b="1" dirty="0">
                <a:latin typeface="华文中宋" panose="02010600040101010101" pitchFamily="2" charset="-122"/>
                <a:ea typeface="华文中宋" panose="02010600040101010101" pitchFamily="2" charset="-122"/>
              </a:rPr>
            </a:br>
            <a:r>
              <a:rPr lang="zh-CN" altLang="en-US" sz="4000" b="1" dirty="0">
                <a:latin typeface="华文中宋" panose="02010600040101010101" pitchFamily="2" charset="-122"/>
                <a:ea typeface="华文中宋" panose="02010600040101010101" pitchFamily="2" charset="-122"/>
              </a:rPr>
              <a:t>二、检查、检验项目的增加</a:t>
            </a:r>
            <a:br>
              <a:rPr lang="en-US" altLang="zh-CN" sz="4000" b="1" dirty="0">
                <a:latin typeface="华文中宋" panose="02010600040101010101" pitchFamily="2" charset="-122"/>
                <a:ea typeface="华文中宋" panose="02010600040101010101" pitchFamily="2" charset="-122"/>
              </a:rPr>
            </a:br>
            <a:r>
              <a:rPr lang="zh-CN" altLang="en-US" sz="4000" b="1" dirty="0">
                <a:latin typeface="华文中宋" panose="02010600040101010101" pitchFamily="2" charset="-122"/>
                <a:ea typeface="华文中宋" panose="02010600040101010101" pitchFamily="2" charset="-122"/>
              </a:rPr>
              <a:t>二、设备连接部份</a:t>
            </a:r>
            <a:br>
              <a:rPr lang="en-US" altLang="zh-CN" sz="4000" b="1" dirty="0">
                <a:latin typeface="华文中宋" panose="02010600040101010101" pitchFamily="2" charset="-122"/>
                <a:ea typeface="华文中宋" panose="02010600040101010101" pitchFamily="2" charset="-122"/>
              </a:rPr>
            </a:br>
            <a:r>
              <a:rPr lang="zh-CN" altLang="en-US" sz="4000" b="1" dirty="0">
                <a:latin typeface="华文中宋" panose="02010600040101010101" pitchFamily="2" charset="-122"/>
                <a:ea typeface="华文中宋" panose="02010600040101010101" pitchFamily="2" charset="-122"/>
              </a:rPr>
              <a:t>三、常见问题处理部份</a:t>
            </a:r>
          </a:p>
        </p:txBody>
      </p:sp>
    </p:spTree>
    <p:extLst>
      <p:ext uri="{BB962C8B-B14F-4D97-AF65-F5344CB8AC3E}">
        <p14:creationId xmlns:p14="http://schemas.microsoft.com/office/powerpoint/2010/main" val="3483909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3805" cy="6858000"/>
          </a:xfrm>
          <a:prstGeom prst="rect">
            <a:avLst/>
          </a:prstGeom>
        </p:spPr>
      </p:pic>
      <p:sp>
        <p:nvSpPr>
          <p:cNvPr id="6" name="文本框 5"/>
          <p:cNvSpPr txBox="1"/>
          <p:nvPr/>
        </p:nvSpPr>
        <p:spPr>
          <a:xfrm>
            <a:off x="3181081" y="914399"/>
            <a:ext cx="1635617" cy="584775"/>
          </a:xfrm>
          <a:prstGeom prst="rect">
            <a:avLst/>
          </a:prstGeom>
          <a:noFill/>
        </p:spPr>
        <p:txBody>
          <a:bodyPr wrap="square" rtlCol="0">
            <a:spAutoFit/>
          </a:bodyPr>
          <a:lstStyle/>
          <a:p>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各检查科室及总检（总检使用）</a:t>
            </a:r>
          </a:p>
        </p:txBody>
      </p:sp>
      <p:sp>
        <p:nvSpPr>
          <p:cNvPr id="7" name="文本框 6"/>
          <p:cNvSpPr txBox="1"/>
          <p:nvPr/>
        </p:nvSpPr>
        <p:spPr>
          <a:xfrm>
            <a:off x="7944119" y="3623731"/>
            <a:ext cx="1109730" cy="584775"/>
          </a:xfrm>
          <a:prstGeom prst="rect">
            <a:avLst/>
          </a:prstGeom>
          <a:noFill/>
        </p:spPr>
        <p:txBody>
          <a:bodyPr wrap="square" rtlCol="0">
            <a:spAutoFit/>
          </a:bodyPr>
          <a:lstStyle/>
          <a:p>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重大阳性上报录入</a:t>
            </a:r>
          </a:p>
        </p:txBody>
      </p:sp>
    </p:spTree>
    <p:extLst>
      <p:ext uri="{BB962C8B-B14F-4D97-AF65-F5344CB8AC3E}">
        <p14:creationId xmlns:p14="http://schemas.microsoft.com/office/powerpoint/2010/main" val="83147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88768"/>
          </a:xfrm>
          <a:prstGeom prst="rect">
            <a:avLst/>
          </a:prstGeom>
        </p:spPr>
      </p:pic>
      <p:sp>
        <p:nvSpPr>
          <p:cNvPr id="5" name="文本框 4"/>
          <p:cNvSpPr txBox="1"/>
          <p:nvPr/>
        </p:nvSpPr>
        <p:spPr>
          <a:xfrm>
            <a:off x="9902824" y="901520"/>
            <a:ext cx="2177559" cy="584775"/>
          </a:xfrm>
          <a:prstGeom prst="rect">
            <a:avLst/>
          </a:prstGeom>
          <a:noFill/>
        </p:spPr>
        <p:txBody>
          <a:bodyPr wrap="square" rtlCol="0">
            <a:spAutoFit/>
          </a:bodyPr>
          <a:lstStyle/>
          <a:p>
            <a:r>
              <a:rPr lang="zh-CN" altLang="en-US" sz="1600" dirty="0">
                <a:solidFill>
                  <a:schemeClr val="accent1">
                    <a:lumMod val="60000"/>
                    <a:lumOff val="40000"/>
                  </a:schemeClr>
                </a:solidFill>
              </a:rPr>
              <a:t>科室工作量查询、项目查询</a:t>
            </a:r>
          </a:p>
        </p:txBody>
      </p:sp>
    </p:spTree>
    <p:extLst>
      <p:ext uri="{BB962C8B-B14F-4D97-AF65-F5344CB8AC3E}">
        <p14:creationId xmlns:p14="http://schemas.microsoft.com/office/powerpoint/2010/main" val="4047138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87"/>
            <a:ext cx="12526241" cy="6931187"/>
          </a:xfrm>
          <a:prstGeom prst="rect">
            <a:avLst/>
          </a:prstGeom>
        </p:spPr>
      </p:pic>
      <p:sp>
        <p:nvSpPr>
          <p:cNvPr id="5" name="文本框 4"/>
          <p:cNvSpPr txBox="1"/>
          <p:nvPr/>
        </p:nvSpPr>
        <p:spPr>
          <a:xfrm>
            <a:off x="7740202" y="824247"/>
            <a:ext cx="1635617" cy="584775"/>
          </a:xfrm>
          <a:prstGeom prst="rect">
            <a:avLst/>
          </a:prstGeom>
          <a:noFill/>
        </p:spPr>
        <p:txBody>
          <a:bodyPr wrap="square" rtlCol="0">
            <a:spAutoFit/>
          </a:bodyPr>
          <a:lstStyle/>
          <a:p>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检验科对客人样本分配检验号</a:t>
            </a:r>
          </a:p>
        </p:txBody>
      </p:sp>
      <p:sp>
        <p:nvSpPr>
          <p:cNvPr id="6" name="文本框 5"/>
          <p:cNvSpPr txBox="1"/>
          <p:nvPr/>
        </p:nvSpPr>
        <p:spPr>
          <a:xfrm>
            <a:off x="7740201" y="3392406"/>
            <a:ext cx="1635617" cy="584775"/>
          </a:xfrm>
          <a:prstGeom prst="rect">
            <a:avLst/>
          </a:prstGeom>
          <a:noFill/>
        </p:spPr>
        <p:txBody>
          <a:bodyPr wrap="square" rtlCol="0">
            <a:spAutoFit/>
          </a:bodyPr>
          <a:lstStyle/>
          <a:p>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检验科的人员录入检验结果</a:t>
            </a:r>
          </a:p>
        </p:txBody>
      </p:sp>
      <p:sp>
        <p:nvSpPr>
          <p:cNvPr id="7" name="文本框 6">
            <a:extLst>
              <a:ext uri="{FF2B5EF4-FFF2-40B4-BE49-F238E27FC236}">
                <a16:creationId xmlns:a16="http://schemas.microsoft.com/office/drawing/2014/main" id="{F1EC6590-B727-4CF8-B706-9C72A69264BB}"/>
              </a:ext>
            </a:extLst>
          </p:cNvPr>
          <p:cNvSpPr txBox="1"/>
          <p:nvPr/>
        </p:nvSpPr>
        <p:spPr>
          <a:xfrm>
            <a:off x="7788309" y="4692594"/>
            <a:ext cx="1749288" cy="1200329"/>
          </a:xfrm>
          <a:prstGeom prst="rect">
            <a:avLst/>
          </a:prstGeom>
          <a:noFill/>
        </p:spPr>
        <p:txBody>
          <a:bodyPr wrap="square" rtlCol="0">
            <a:spAutoFit/>
          </a:bodyPr>
          <a:lstStyle/>
          <a:p>
            <a:r>
              <a:rPr lang="zh-CN" altLang="en-US" dirty="0">
                <a:solidFill>
                  <a:schemeClr val="accent1">
                    <a:lumMod val="60000"/>
                    <a:lumOff val="40000"/>
                  </a:schemeClr>
                </a:solidFill>
                <a:latin typeface="华文中宋" panose="02010600040101010101" pitchFamily="2" charset="-122"/>
                <a:ea typeface="华文中宋" panose="02010600040101010101" pitchFamily="2" charset="-122"/>
              </a:rPr>
              <a:t>针对分院不设检验科，每天需将检验数据上传到总院</a:t>
            </a:r>
          </a:p>
        </p:txBody>
      </p:sp>
      <p:sp>
        <p:nvSpPr>
          <p:cNvPr id="8" name="文本框 7"/>
          <p:cNvSpPr txBox="1"/>
          <p:nvPr/>
        </p:nvSpPr>
        <p:spPr>
          <a:xfrm>
            <a:off x="5352454" y="824247"/>
            <a:ext cx="1821332" cy="338554"/>
          </a:xfrm>
          <a:prstGeom prst="rect">
            <a:avLst/>
          </a:prstGeom>
          <a:noFill/>
        </p:spPr>
        <p:txBody>
          <a:bodyPr wrap="none" rtlCol="0">
            <a:spAutoFit/>
          </a:bodyPr>
          <a:lstStyle/>
          <a:p>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外送</a:t>
            </a:r>
            <a:r>
              <a:rPr lang="en-US" altLang="zh-CN" sz="1600" dirty="0">
                <a:solidFill>
                  <a:schemeClr val="accent1">
                    <a:lumMod val="60000"/>
                    <a:lumOff val="40000"/>
                  </a:schemeClr>
                </a:solidFill>
                <a:latin typeface="华文中宋" panose="02010600040101010101" pitchFamily="2" charset="-122"/>
                <a:ea typeface="华文中宋" panose="02010600040101010101" pitchFamily="2" charset="-122"/>
              </a:rPr>
              <a:t>TCT</a:t>
            </a:r>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结果导入</a:t>
            </a:r>
          </a:p>
        </p:txBody>
      </p:sp>
    </p:spTree>
    <p:extLst>
      <p:ext uri="{BB962C8B-B14F-4D97-AF65-F5344CB8AC3E}">
        <p14:creationId xmlns:p14="http://schemas.microsoft.com/office/powerpoint/2010/main" val="2441776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37225"/>
          </a:xfrm>
          <a:prstGeom prst="rect">
            <a:avLst/>
          </a:prstGeom>
        </p:spPr>
      </p:pic>
    </p:spTree>
    <p:extLst>
      <p:ext uri="{BB962C8B-B14F-4D97-AF65-F5344CB8AC3E}">
        <p14:creationId xmlns:p14="http://schemas.microsoft.com/office/powerpoint/2010/main" val="3230903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35153"/>
          </a:xfrm>
        </p:spPr>
      </p:pic>
      <p:sp>
        <p:nvSpPr>
          <p:cNvPr id="3" name="文本框 2"/>
          <p:cNvSpPr txBox="1"/>
          <p:nvPr/>
        </p:nvSpPr>
        <p:spPr>
          <a:xfrm>
            <a:off x="10402957" y="3644347"/>
            <a:ext cx="1470991" cy="523220"/>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检验项目对应设备通道号设置</a:t>
            </a:r>
          </a:p>
        </p:txBody>
      </p:sp>
      <p:sp>
        <p:nvSpPr>
          <p:cNvPr id="5" name="文本框 4"/>
          <p:cNvSpPr txBox="1"/>
          <p:nvPr/>
        </p:nvSpPr>
        <p:spPr>
          <a:xfrm>
            <a:off x="7957932" y="3604591"/>
            <a:ext cx="1470991" cy="523220"/>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检验项目对应的参考值维护</a:t>
            </a:r>
          </a:p>
        </p:txBody>
      </p:sp>
      <p:sp>
        <p:nvSpPr>
          <p:cNvPr id="6" name="文本框 5"/>
          <p:cNvSpPr txBox="1"/>
          <p:nvPr/>
        </p:nvSpPr>
        <p:spPr>
          <a:xfrm>
            <a:off x="3263348" y="3578087"/>
            <a:ext cx="1626703" cy="523220"/>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检验套餐对应的检验明细指标设置</a:t>
            </a:r>
          </a:p>
        </p:txBody>
      </p:sp>
      <p:sp>
        <p:nvSpPr>
          <p:cNvPr id="7" name="文本框 6"/>
          <p:cNvSpPr txBox="1"/>
          <p:nvPr/>
        </p:nvSpPr>
        <p:spPr>
          <a:xfrm>
            <a:off x="10402956" y="2259495"/>
            <a:ext cx="1470991" cy="523220"/>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检验项目明细指标的增加</a:t>
            </a:r>
          </a:p>
        </p:txBody>
      </p:sp>
      <p:sp>
        <p:nvSpPr>
          <p:cNvPr id="8" name="文本框 7"/>
          <p:cNvSpPr txBox="1"/>
          <p:nvPr/>
        </p:nvSpPr>
        <p:spPr>
          <a:xfrm>
            <a:off x="5536094" y="3644347"/>
            <a:ext cx="1470991" cy="523220"/>
          </a:xfrm>
          <a:prstGeom prst="rect">
            <a:avLst/>
          </a:prstGeom>
          <a:noFill/>
        </p:spPr>
        <p:txBody>
          <a:bodyPr wrap="square" rtlCol="0">
            <a:spAutoFit/>
          </a:bodyPr>
          <a:lstStyle/>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检验项目由哪个设备来做检验</a:t>
            </a:r>
          </a:p>
        </p:txBody>
      </p:sp>
    </p:spTree>
    <p:extLst>
      <p:ext uri="{BB962C8B-B14F-4D97-AF65-F5344CB8AC3E}">
        <p14:creationId xmlns:p14="http://schemas.microsoft.com/office/powerpoint/2010/main" val="1725456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046327"/>
          </a:xfrm>
          <a:prstGeom prst="rect">
            <a:avLst/>
          </a:prstGeom>
        </p:spPr>
      </p:pic>
      <p:sp>
        <p:nvSpPr>
          <p:cNvPr id="5" name="文本框 4"/>
          <p:cNvSpPr txBox="1"/>
          <p:nvPr/>
        </p:nvSpPr>
        <p:spPr>
          <a:xfrm>
            <a:off x="3142443" y="893904"/>
            <a:ext cx="1635617" cy="338554"/>
          </a:xfrm>
          <a:prstGeom prst="rect">
            <a:avLst/>
          </a:prstGeom>
          <a:noFill/>
        </p:spPr>
        <p:txBody>
          <a:bodyPr wrap="square" rtlCol="0">
            <a:spAutoFit/>
          </a:bodyPr>
          <a:lstStyle/>
          <a:p>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报告接收管理</a:t>
            </a:r>
          </a:p>
        </p:txBody>
      </p:sp>
      <p:sp>
        <p:nvSpPr>
          <p:cNvPr id="6" name="文本框 5"/>
          <p:cNvSpPr txBox="1"/>
          <p:nvPr/>
        </p:nvSpPr>
        <p:spPr>
          <a:xfrm>
            <a:off x="3142443" y="3328011"/>
            <a:ext cx="1854560" cy="584775"/>
          </a:xfrm>
          <a:prstGeom prst="rect">
            <a:avLst/>
          </a:prstGeom>
          <a:noFill/>
        </p:spPr>
        <p:txBody>
          <a:bodyPr wrap="square" rtlCol="0">
            <a:spAutoFit/>
          </a:bodyPr>
          <a:lstStyle/>
          <a:p>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客人预约登记，以及预约短信发送</a:t>
            </a:r>
          </a:p>
        </p:txBody>
      </p:sp>
      <p:sp>
        <p:nvSpPr>
          <p:cNvPr id="7" name="文本框 6"/>
          <p:cNvSpPr txBox="1"/>
          <p:nvPr/>
        </p:nvSpPr>
        <p:spPr>
          <a:xfrm>
            <a:off x="3293768" y="4656090"/>
            <a:ext cx="1332965" cy="584775"/>
          </a:xfrm>
          <a:prstGeom prst="rect">
            <a:avLst/>
          </a:prstGeom>
          <a:noFill/>
        </p:spPr>
        <p:txBody>
          <a:bodyPr wrap="square" rtlCol="0">
            <a:spAutoFit/>
          </a:bodyPr>
          <a:lstStyle/>
          <a:p>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散户预约人员控制</a:t>
            </a:r>
          </a:p>
        </p:txBody>
      </p:sp>
      <p:sp>
        <p:nvSpPr>
          <p:cNvPr id="8" name="文本框 7"/>
          <p:cNvSpPr txBox="1"/>
          <p:nvPr/>
        </p:nvSpPr>
        <p:spPr>
          <a:xfrm>
            <a:off x="5472191" y="3363393"/>
            <a:ext cx="1199066" cy="584775"/>
          </a:xfrm>
          <a:prstGeom prst="rect">
            <a:avLst/>
          </a:prstGeom>
          <a:noFill/>
        </p:spPr>
        <p:txBody>
          <a:bodyPr wrap="square" rtlCol="0">
            <a:spAutoFit/>
          </a:bodyPr>
          <a:lstStyle/>
          <a:p>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查看实际排期情况</a:t>
            </a:r>
          </a:p>
        </p:txBody>
      </p:sp>
    </p:spTree>
    <p:extLst>
      <p:ext uri="{BB962C8B-B14F-4D97-AF65-F5344CB8AC3E}">
        <p14:creationId xmlns:p14="http://schemas.microsoft.com/office/powerpoint/2010/main" val="2522186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608"/>
          </a:xfrm>
          <a:prstGeom prst="rect">
            <a:avLst/>
          </a:prstGeom>
        </p:spPr>
      </p:pic>
      <p:sp>
        <p:nvSpPr>
          <p:cNvPr id="5" name="文本框 4"/>
          <p:cNvSpPr txBox="1"/>
          <p:nvPr/>
        </p:nvSpPr>
        <p:spPr>
          <a:xfrm>
            <a:off x="10019762" y="1112846"/>
            <a:ext cx="1635617" cy="338554"/>
          </a:xfrm>
          <a:prstGeom prst="rect">
            <a:avLst/>
          </a:prstGeom>
          <a:noFill/>
        </p:spPr>
        <p:txBody>
          <a:bodyPr wrap="square" rtlCol="0">
            <a:spAutoFit/>
          </a:bodyPr>
          <a:lstStyle/>
          <a:p>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销售订单录入</a:t>
            </a:r>
          </a:p>
        </p:txBody>
      </p:sp>
    </p:spTree>
    <p:extLst>
      <p:ext uri="{BB962C8B-B14F-4D97-AF65-F5344CB8AC3E}">
        <p14:creationId xmlns:p14="http://schemas.microsoft.com/office/powerpoint/2010/main" val="3428127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935892"/>
          </a:xfrm>
          <a:prstGeom prst="rect">
            <a:avLst/>
          </a:prstGeom>
        </p:spPr>
      </p:pic>
      <p:sp>
        <p:nvSpPr>
          <p:cNvPr id="5" name="文本框 4"/>
          <p:cNvSpPr txBox="1"/>
          <p:nvPr/>
        </p:nvSpPr>
        <p:spPr>
          <a:xfrm>
            <a:off x="4951412" y="147191"/>
            <a:ext cx="1842194" cy="1077218"/>
          </a:xfrm>
          <a:prstGeom prst="rect">
            <a:avLst/>
          </a:prstGeom>
          <a:noFill/>
        </p:spPr>
        <p:txBody>
          <a:bodyPr wrap="square" rtlCol="0">
            <a:spAutoFit/>
          </a:bodyPr>
          <a:lstStyle/>
          <a:p>
            <a:r>
              <a:rPr lang="zh-CN" altLang="en-US" sz="1600" dirty="0">
                <a:solidFill>
                  <a:schemeClr val="accent1">
                    <a:lumMod val="60000"/>
                    <a:lumOff val="40000"/>
                  </a:schemeClr>
                </a:solidFill>
                <a:latin typeface="华文中宋" panose="02010600040101010101" pitchFamily="2" charset="-122"/>
                <a:ea typeface="华文中宋" panose="02010600040101010101" pitchFamily="2" charset="-122"/>
              </a:rPr>
              <a:t>往集团上传和下载数据，以及往销售系统下载销售人员、体检单位信息</a:t>
            </a:r>
          </a:p>
        </p:txBody>
      </p:sp>
    </p:spTree>
    <p:extLst>
      <p:ext uri="{BB962C8B-B14F-4D97-AF65-F5344CB8AC3E}">
        <p14:creationId xmlns:p14="http://schemas.microsoft.com/office/powerpoint/2010/main" val="2712294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3223" y="368220"/>
            <a:ext cx="10288588" cy="1464894"/>
          </a:xfrm>
        </p:spPr>
        <p:txBody>
          <a:bodyPr>
            <a:normAutofit/>
          </a:bodyPr>
          <a:lstStyle/>
          <a:p>
            <a:r>
              <a:rPr lang="zh-CN" altLang="en-US" sz="4800" dirty="0"/>
              <a:t>客户端电脑</a:t>
            </a:r>
            <a:r>
              <a:rPr lang="en-US" altLang="zh-CN" sz="4800" dirty="0"/>
              <a:t>ORACL</a:t>
            </a:r>
            <a:r>
              <a:rPr lang="zh-CN" altLang="en-US" sz="4800" dirty="0"/>
              <a:t>数据库的安装：</a:t>
            </a:r>
          </a:p>
        </p:txBody>
      </p:sp>
      <p:sp>
        <p:nvSpPr>
          <p:cNvPr id="3" name="内容占位符 2"/>
          <p:cNvSpPr>
            <a:spLocks noGrp="1"/>
          </p:cNvSpPr>
          <p:nvPr>
            <p:ph idx="1"/>
          </p:nvPr>
        </p:nvSpPr>
        <p:spPr>
          <a:xfrm>
            <a:off x="753223" y="1492370"/>
            <a:ext cx="11073592" cy="5055079"/>
          </a:xfrm>
        </p:spPr>
        <p:txBody>
          <a:bodyPr>
            <a:normAutofit fontScale="92500" lnSpcReduction="20000"/>
          </a:bodyPr>
          <a:lstStyle/>
          <a:p>
            <a:r>
              <a:rPr lang="en-US" altLang="zh-CN" sz="3600" dirty="0"/>
              <a:t>ORACLE 9I</a:t>
            </a:r>
          </a:p>
          <a:p>
            <a:r>
              <a:rPr lang="zh-CN" altLang="en-US" sz="3600" dirty="0"/>
              <a:t>安装于</a:t>
            </a:r>
            <a:r>
              <a:rPr lang="en-US" altLang="zh-CN" sz="3600" dirty="0"/>
              <a:t>windows </a:t>
            </a:r>
            <a:r>
              <a:rPr lang="en-US" altLang="zh-CN" sz="3600" dirty="0" err="1"/>
              <a:t>xp</a:t>
            </a:r>
            <a:r>
              <a:rPr lang="zh-CN" altLang="en-US" sz="3600" dirty="0"/>
              <a:t>操作系统</a:t>
            </a:r>
            <a:endParaRPr lang="en-US" altLang="zh-CN" sz="3600" dirty="0"/>
          </a:p>
          <a:p>
            <a:r>
              <a:rPr lang="en-US" altLang="zh-CN" sz="3600" dirty="0"/>
              <a:t>ORACLE 11G</a:t>
            </a:r>
          </a:p>
          <a:p>
            <a:r>
              <a:rPr lang="zh-CN" altLang="en-US" sz="3600" dirty="0"/>
              <a:t>安装于</a:t>
            </a:r>
            <a:r>
              <a:rPr lang="en-US" altLang="zh-CN" sz="3600" dirty="0"/>
              <a:t>windows 7</a:t>
            </a:r>
            <a:r>
              <a:rPr lang="zh-CN" altLang="en-US" sz="3600" dirty="0"/>
              <a:t>以上操作系统</a:t>
            </a:r>
            <a:endParaRPr lang="en-US" altLang="zh-CN" sz="3600" dirty="0"/>
          </a:p>
          <a:p>
            <a:r>
              <a:rPr lang="zh-CN" altLang="en-US" sz="4400" dirty="0">
                <a:solidFill>
                  <a:srgbClr val="FF0000"/>
                </a:solidFill>
              </a:rPr>
              <a:t>安装注意事项：</a:t>
            </a:r>
            <a:endParaRPr lang="en-US" altLang="zh-CN" sz="4400" dirty="0">
              <a:solidFill>
                <a:srgbClr val="FF0000"/>
              </a:solidFill>
            </a:endParaRPr>
          </a:p>
          <a:p>
            <a:r>
              <a:rPr lang="zh-CN" altLang="en-US" sz="4400" dirty="0">
                <a:solidFill>
                  <a:srgbClr val="FF0000"/>
                </a:solidFill>
              </a:rPr>
              <a:t>      存放数据库的文件夹名称只能是英文名称，不能是中文名称，若是中文名称，在安装过程中会报错。</a:t>
            </a:r>
          </a:p>
        </p:txBody>
      </p:sp>
    </p:spTree>
    <p:extLst>
      <p:ext uri="{BB962C8B-B14F-4D97-AF65-F5344CB8AC3E}">
        <p14:creationId xmlns:p14="http://schemas.microsoft.com/office/powerpoint/2010/main" val="228204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415664"/>
            <a:ext cx="8534400" cy="861045"/>
          </a:xfrm>
        </p:spPr>
        <p:txBody>
          <a:bodyPr>
            <a:normAutofit fontScale="90000"/>
          </a:bodyPr>
          <a:lstStyle/>
          <a:p>
            <a:r>
              <a:rPr lang="en-US" altLang="zh-CN" dirty="0"/>
              <a:t>ORACLE 9I</a:t>
            </a:r>
            <a:r>
              <a:rPr lang="zh-CN" altLang="en-US" dirty="0"/>
              <a:t>数据库安装步骤：</a:t>
            </a:r>
            <a:br>
              <a:rPr lang="en-US" altLang="zh-CN" dirty="0"/>
            </a:b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4968"/>
            <a:ext cx="12191999" cy="5972044"/>
          </a:xfrm>
          <a:prstGeom prst="rect">
            <a:avLst/>
          </a:prstGeom>
        </p:spPr>
      </p:pic>
    </p:spTree>
    <p:extLst>
      <p:ext uri="{BB962C8B-B14F-4D97-AF65-F5344CB8AC3E}">
        <p14:creationId xmlns:p14="http://schemas.microsoft.com/office/powerpoint/2010/main" val="1118902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6847" y="537142"/>
            <a:ext cx="8911687" cy="823690"/>
          </a:xfrm>
        </p:spPr>
        <p:txBody>
          <a:bodyPr>
            <a:normAutofit/>
          </a:bodyPr>
          <a:lstStyle/>
          <a:p>
            <a:pPr algn="ctr"/>
            <a:r>
              <a:rPr lang="zh-CN" altLang="en-US" sz="4400" dirty="0">
                <a:effectLst>
                  <a:outerShdw blurRad="38100" dist="38100" dir="2700000" algn="tl">
                    <a:srgbClr val="000000">
                      <a:alpha val="43137"/>
                    </a:srgbClr>
                  </a:outerShdw>
                </a:effectLst>
              </a:rPr>
              <a:t>一、系统简介</a:t>
            </a:r>
          </a:p>
        </p:txBody>
      </p:sp>
      <p:sp>
        <p:nvSpPr>
          <p:cNvPr id="7" name="内容占位符 6"/>
          <p:cNvSpPr>
            <a:spLocks noGrp="1"/>
          </p:cNvSpPr>
          <p:nvPr>
            <p:ph idx="1"/>
          </p:nvPr>
        </p:nvSpPr>
        <p:spPr>
          <a:xfrm>
            <a:off x="537924" y="1886348"/>
            <a:ext cx="11116152" cy="4633292"/>
          </a:xfrm>
        </p:spPr>
        <p:txBody>
          <a:bodyPr>
            <a:noAutofit/>
          </a:bodyPr>
          <a:lstStyle/>
          <a:p>
            <a:pPr>
              <a:lnSpc>
                <a:spcPct val="150000"/>
              </a:lnSpc>
              <a:buClr>
                <a:schemeClr val="tx1"/>
              </a:buClr>
              <a:buFontTx/>
              <a:buNone/>
            </a:pPr>
            <a:r>
              <a:rPr lang="zh-CN" altLang="en-US" sz="3200" dirty="0">
                <a:latin typeface="华文中宋" panose="02010600040101010101" pitchFamily="2" charset="-122"/>
                <a:ea typeface="华文中宋" panose="02010600040101010101" pitchFamily="2" charset="-122"/>
              </a:rPr>
              <a:t>          本系统是由美年体检自主开发的一套适用于医疗体检的全面的信息管理系统。</a:t>
            </a:r>
          </a:p>
          <a:p>
            <a:pPr>
              <a:lnSpc>
                <a:spcPct val="150000"/>
              </a:lnSpc>
              <a:buClr>
                <a:schemeClr val="tx1"/>
              </a:buClr>
              <a:buFontTx/>
              <a:buNone/>
            </a:pPr>
            <a:r>
              <a:rPr lang="zh-CN" altLang="en-US" sz="3200" dirty="0">
                <a:latin typeface="华文中宋" panose="02010600040101010101" pitchFamily="2" charset="-122"/>
                <a:ea typeface="华文中宋" panose="02010600040101010101" pitchFamily="2" charset="-122"/>
              </a:rPr>
              <a:t>         本系统包含预约管理、前台管理、检查管理、检验管理、收费管理、仓库管理等模块，可以实现对体检客人整个体检过程的跟踪管理    从预约到登记，到体检，以及最后的报告单查看，都可以通过本系统来完成。</a:t>
            </a:r>
          </a:p>
          <a:p>
            <a:pPr marL="0" indent="0">
              <a:buNone/>
            </a:pPr>
            <a:endParaRPr lang="zh-CN" altLang="en-US" sz="4000" dirty="0"/>
          </a:p>
        </p:txBody>
      </p:sp>
    </p:spTree>
    <p:extLst>
      <p:ext uri="{BB962C8B-B14F-4D97-AF65-F5344CB8AC3E}">
        <p14:creationId xmlns:p14="http://schemas.microsoft.com/office/powerpoint/2010/main" val="1402264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77530" cy="7064372"/>
          </a:xfrm>
          <a:prstGeom prst="rect">
            <a:avLst/>
          </a:prstGeom>
        </p:spPr>
      </p:pic>
    </p:spTree>
    <p:extLst>
      <p:ext uri="{BB962C8B-B14F-4D97-AF65-F5344CB8AC3E}">
        <p14:creationId xmlns:p14="http://schemas.microsoft.com/office/powerpoint/2010/main" val="3897522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457321" cy="6858000"/>
          </a:xfrm>
        </p:spPr>
      </p:pic>
    </p:spTree>
    <p:extLst>
      <p:ext uri="{BB962C8B-B14F-4D97-AF65-F5344CB8AC3E}">
        <p14:creationId xmlns:p14="http://schemas.microsoft.com/office/powerpoint/2010/main" val="3670554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1" cy="6853267"/>
          </a:xfrm>
        </p:spPr>
      </p:pic>
    </p:spTree>
    <p:extLst>
      <p:ext uri="{BB962C8B-B14F-4D97-AF65-F5344CB8AC3E}">
        <p14:creationId xmlns:p14="http://schemas.microsoft.com/office/powerpoint/2010/main" val="1226551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258137" cy="6899244"/>
          </a:xfrm>
        </p:spPr>
      </p:pic>
    </p:spTree>
    <p:extLst>
      <p:ext uri="{BB962C8B-B14F-4D97-AF65-F5344CB8AC3E}">
        <p14:creationId xmlns:p14="http://schemas.microsoft.com/office/powerpoint/2010/main" val="341908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5469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22304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52020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45061"/>
          </a:xfrm>
        </p:spPr>
      </p:pic>
    </p:spTree>
    <p:extLst>
      <p:ext uri="{BB962C8B-B14F-4D97-AF65-F5344CB8AC3E}">
        <p14:creationId xmlns:p14="http://schemas.microsoft.com/office/powerpoint/2010/main" val="3225958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520823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31182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019009" y="0"/>
            <a:ext cx="8328239" cy="6858000"/>
            <a:chOff x="3484835" y="3523"/>
            <a:chExt cx="7902764" cy="6536034"/>
          </a:xfrm>
        </p:grpSpPr>
        <p:pic>
          <p:nvPicPr>
            <p:cNvPr id="4" name="Picture 5" descr="体检流程"/>
            <p:cNvPicPr>
              <a:picLocks noChangeAspect="1" noChangeArrowheads="1"/>
            </p:cNvPicPr>
            <p:nvPr/>
          </p:nvPicPr>
          <p:blipFill>
            <a:blip r:embed="rId2" cstate="print"/>
            <a:srcRect/>
            <a:stretch>
              <a:fillRect/>
            </a:stretch>
          </p:blipFill>
          <p:spPr bwMode="auto">
            <a:xfrm>
              <a:off x="3484835" y="3523"/>
              <a:ext cx="7902764" cy="6536034"/>
            </a:xfrm>
            <a:prstGeom prst="rect">
              <a:avLst/>
            </a:prstGeom>
            <a:noFill/>
            <a:ln w="9525">
              <a:noFill/>
              <a:miter lim="800000"/>
              <a:headEnd/>
              <a:tailEnd/>
            </a:ln>
          </p:spPr>
        </p:pic>
        <p:sp>
          <p:nvSpPr>
            <p:cNvPr id="5" name="圆角矩形 4"/>
            <p:cNvSpPr/>
            <p:nvPr/>
          </p:nvSpPr>
          <p:spPr>
            <a:xfrm>
              <a:off x="6828281" y="230865"/>
              <a:ext cx="831273" cy="328671"/>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r>
                <a:rPr lang="zh-CN" altLang="en-US" sz="1600" dirty="0">
                  <a:ln w="0"/>
                  <a:solidFill>
                    <a:schemeClr val="bg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全国单</a:t>
              </a:r>
            </a:p>
          </p:txBody>
        </p:sp>
        <p:cxnSp>
          <p:nvCxnSpPr>
            <p:cNvPr id="7" name="直接连接符 6"/>
            <p:cNvCxnSpPr/>
            <p:nvPr/>
          </p:nvCxnSpPr>
          <p:spPr>
            <a:xfrm>
              <a:off x="7207715" y="559536"/>
              <a:ext cx="0" cy="817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613571" y="1089891"/>
            <a:ext cx="861774" cy="4368800"/>
          </a:xfrm>
          <a:prstGeom prst="rect">
            <a:avLst/>
          </a:prstGeom>
          <a:noFill/>
        </p:spPr>
        <p:txBody>
          <a:bodyPr vert="eaVert" wrap="square" rtlCol="0">
            <a:spAutoFit/>
          </a:bodyPr>
          <a:lstStyle/>
          <a:p>
            <a:r>
              <a:rPr lang="zh-CN" altLang="en-US" sz="4400" b="1" dirty="0"/>
              <a:t>体检系统流程：</a:t>
            </a:r>
          </a:p>
        </p:txBody>
      </p:sp>
    </p:spTree>
    <p:extLst>
      <p:ext uri="{BB962C8B-B14F-4D97-AF65-F5344CB8AC3E}">
        <p14:creationId xmlns:p14="http://schemas.microsoft.com/office/powerpoint/2010/main" val="103890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793"/>
          </a:xfrm>
        </p:spPr>
      </p:pic>
    </p:spTree>
    <p:extLst>
      <p:ext uri="{BB962C8B-B14F-4D97-AF65-F5344CB8AC3E}">
        <p14:creationId xmlns:p14="http://schemas.microsoft.com/office/powerpoint/2010/main" val="2048883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19469"/>
          </a:xfrm>
        </p:spPr>
      </p:pic>
      <p:sp>
        <p:nvSpPr>
          <p:cNvPr id="5" name="椭圆形标注 4"/>
          <p:cNvSpPr/>
          <p:nvPr/>
        </p:nvSpPr>
        <p:spPr>
          <a:xfrm>
            <a:off x="5443268" y="4865616"/>
            <a:ext cx="1147313" cy="750498"/>
          </a:xfrm>
          <a:prstGeom prst="wedgeEllipseCallout">
            <a:avLst>
              <a:gd name="adj1" fmla="val 1939"/>
              <a:gd name="adj2" fmla="val -903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大写</a:t>
            </a:r>
          </a:p>
        </p:txBody>
      </p:sp>
    </p:spTree>
    <p:extLst>
      <p:ext uri="{BB962C8B-B14F-4D97-AF65-F5344CB8AC3E}">
        <p14:creationId xmlns:p14="http://schemas.microsoft.com/office/powerpoint/2010/main" val="1311881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26895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92001" cy="6855627"/>
          </a:xfrm>
        </p:spPr>
      </p:pic>
      <p:sp>
        <p:nvSpPr>
          <p:cNvPr id="5" name="椭圆形标注 4"/>
          <p:cNvSpPr/>
          <p:nvPr/>
        </p:nvSpPr>
        <p:spPr>
          <a:xfrm>
            <a:off x="10101532" y="2096219"/>
            <a:ext cx="1673525" cy="862642"/>
          </a:xfrm>
          <a:prstGeom prst="wedgeEllipseCallout">
            <a:avLst>
              <a:gd name="adj1" fmla="val -128210"/>
              <a:gd name="adj2" fmla="val 141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数据服务器</a:t>
            </a:r>
            <a:r>
              <a:rPr lang="en-US" altLang="zh-CN" dirty="0"/>
              <a:t>IP</a:t>
            </a:r>
            <a:r>
              <a:rPr lang="zh-CN" altLang="en-US" dirty="0"/>
              <a:t>地址</a:t>
            </a:r>
          </a:p>
        </p:txBody>
      </p:sp>
      <p:sp>
        <p:nvSpPr>
          <p:cNvPr id="6" name="椭圆形标注 5"/>
          <p:cNvSpPr/>
          <p:nvPr/>
        </p:nvSpPr>
        <p:spPr>
          <a:xfrm>
            <a:off x="3416060" y="3881887"/>
            <a:ext cx="1431835" cy="845388"/>
          </a:xfrm>
          <a:prstGeom prst="wedgeEllipseCallout">
            <a:avLst>
              <a:gd name="adj1" fmla="val 218657"/>
              <a:gd name="adj2" fmla="val 131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只能是</a:t>
            </a:r>
            <a:r>
              <a:rPr lang="en-US" altLang="zh-CN" dirty="0"/>
              <a:t>1521</a:t>
            </a:r>
            <a:r>
              <a:rPr lang="zh-CN" altLang="en-US" dirty="0"/>
              <a:t>端口</a:t>
            </a:r>
          </a:p>
        </p:txBody>
      </p:sp>
    </p:spTree>
    <p:extLst>
      <p:ext uri="{BB962C8B-B14F-4D97-AF65-F5344CB8AC3E}">
        <p14:creationId xmlns:p14="http://schemas.microsoft.com/office/powerpoint/2010/main" val="3499752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92001" cy="6859507"/>
          </a:xfrm>
        </p:spPr>
      </p:pic>
    </p:spTree>
    <p:extLst>
      <p:ext uri="{BB962C8B-B14F-4D97-AF65-F5344CB8AC3E}">
        <p14:creationId xmlns:p14="http://schemas.microsoft.com/office/powerpoint/2010/main" val="2447640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5356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0578"/>
            <a:ext cx="12192000" cy="6948577"/>
          </a:xfrm>
        </p:spPr>
      </p:pic>
    </p:spTree>
    <p:extLst>
      <p:ext uri="{BB962C8B-B14F-4D97-AF65-F5344CB8AC3E}">
        <p14:creationId xmlns:p14="http://schemas.microsoft.com/office/powerpoint/2010/main" val="3580644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9314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14900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77413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897644" y="64805"/>
            <a:ext cx="5754356" cy="6493017"/>
            <a:chOff x="4359463" y="554329"/>
            <a:chExt cx="4680520" cy="6048672"/>
          </a:xfrm>
        </p:grpSpPr>
        <p:sp>
          <p:nvSpPr>
            <p:cNvPr id="4" name="圆角矩形 3"/>
            <p:cNvSpPr/>
            <p:nvPr/>
          </p:nvSpPr>
          <p:spPr>
            <a:xfrm>
              <a:off x="4359463" y="1130393"/>
              <a:ext cx="2880320"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新预约</a:t>
              </a:r>
            </a:p>
          </p:txBody>
        </p:sp>
        <p:sp>
          <p:nvSpPr>
            <p:cNvPr id="5" name="圆角矩形 4"/>
            <p:cNvSpPr/>
            <p:nvPr/>
          </p:nvSpPr>
          <p:spPr>
            <a:xfrm>
              <a:off x="4359463" y="2138505"/>
              <a:ext cx="2880320"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已缴费</a:t>
              </a:r>
            </a:p>
          </p:txBody>
        </p:sp>
        <p:sp>
          <p:nvSpPr>
            <p:cNvPr id="6" name="圆角矩形 5"/>
            <p:cNvSpPr/>
            <p:nvPr/>
          </p:nvSpPr>
          <p:spPr>
            <a:xfrm>
              <a:off x="4359463" y="3146617"/>
              <a:ext cx="2880320"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前台已登记</a:t>
              </a:r>
            </a:p>
          </p:txBody>
        </p:sp>
        <p:sp>
          <p:nvSpPr>
            <p:cNvPr id="7" name="圆角矩形 6"/>
            <p:cNvSpPr/>
            <p:nvPr/>
          </p:nvSpPr>
          <p:spPr>
            <a:xfrm>
              <a:off x="4359463" y="4154729"/>
              <a:ext cx="2880320"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检查完毕</a:t>
              </a:r>
            </a:p>
          </p:txBody>
        </p:sp>
        <p:sp>
          <p:nvSpPr>
            <p:cNvPr id="8" name="圆角矩形 7"/>
            <p:cNvSpPr/>
            <p:nvPr/>
          </p:nvSpPr>
          <p:spPr>
            <a:xfrm>
              <a:off x="4359463" y="5162841"/>
              <a:ext cx="2880320"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待打印</a:t>
              </a:r>
            </a:p>
          </p:txBody>
        </p:sp>
        <p:sp>
          <p:nvSpPr>
            <p:cNvPr id="9" name="圆角矩形 8"/>
            <p:cNvSpPr/>
            <p:nvPr/>
          </p:nvSpPr>
          <p:spPr>
            <a:xfrm>
              <a:off x="4359463" y="6170953"/>
              <a:ext cx="2880320"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报告已打印</a:t>
              </a:r>
            </a:p>
          </p:txBody>
        </p:sp>
        <p:sp>
          <p:nvSpPr>
            <p:cNvPr id="10" name="下箭头 9"/>
            <p:cNvSpPr/>
            <p:nvPr/>
          </p:nvSpPr>
          <p:spPr>
            <a:xfrm>
              <a:off x="5583599" y="554329"/>
              <a:ext cx="360040" cy="57606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rgbClr val="FFFF00"/>
                </a:solidFill>
              </a:endParaRPr>
            </a:p>
          </p:txBody>
        </p:sp>
        <p:sp>
          <p:nvSpPr>
            <p:cNvPr id="11" name="下箭头 10"/>
            <p:cNvSpPr/>
            <p:nvPr/>
          </p:nvSpPr>
          <p:spPr>
            <a:xfrm>
              <a:off x="5583599" y="1562441"/>
              <a:ext cx="360040" cy="57606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rgbClr val="FFFF00"/>
                </a:solidFill>
              </a:endParaRPr>
            </a:p>
          </p:txBody>
        </p:sp>
        <p:sp>
          <p:nvSpPr>
            <p:cNvPr id="12" name="下箭头 11"/>
            <p:cNvSpPr/>
            <p:nvPr/>
          </p:nvSpPr>
          <p:spPr>
            <a:xfrm>
              <a:off x="5583599" y="2570553"/>
              <a:ext cx="360040" cy="57606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rgbClr val="FFFF00"/>
                </a:solidFill>
              </a:endParaRPr>
            </a:p>
          </p:txBody>
        </p:sp>
        <p:sp>
          <p:nvSpPr>
            <p:cNvPr id="13" name="下箭头 12"/>
            <p:cNvSpPr/>
            <p:nvPr/>
          </p:nvSpPr>
          <p:spPr>
            <a:xfrm>
              <a:off x="5583599" y="3578665"/>
              <a:ext cx="360040" cy="57606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rgbClr val="FFFF00"/>
                </a:solidFill>
              </a:endParaRPr>
            </a:p>
          </p:txBody>
        </p:sp>
        <p:sp>
          <p:nvSpPr>
            <p:cNvPr id="14" name="下箭头 13"/>
            <p:cNvSpPr/>
            <p:nvPr/>
          </p:nvSpPr>
          <p:spPr>
            <a:xfrm>
              <a:off x="5583599" y="4586777"/>
              <a:ext cx="360040" cy="57606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rgbClr val="FFFF00"/>
                </a:solidFill>
              </a:endParaRPr>
            </a:p>
          </p:txBody>
        </p:sp>
        <p:sp>
          <p:nvSpPr>
            <p:cNvPr id="15" name="下箭头 14"/>
            <p:cNvSpPr/>
            <p:nvPr/>
          </p:nvSpPr>
          <p:spPr>
            <a:xfrm>
              <a:off x="5583599" y="5594889"/>
              <a:ext cx="360040" cy="57606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rgbClr val="FFFF00"/>
                </a:solidFill>
              </a:endParaRPr>
            </a:p>
          </p:txBody>
        </p:sp>
        <p:sp>
          <p:nvSpPr>
            <p:cNvPr id="16" name="矩形 15"/>
            <p:cNvSpPr/>
            <p:nvPr/>
          </p:nvSpPr>
          <p:spPr>
            <a:xfrm>
              <a:off x="6015647" y="626337"/>
              <a:ext cx="3024336" cy="2880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全国单、销售内勤、前台</a:t>
              </a:r>
            </a:p>
          </p:txBody>
        </p:sp>
        <p:sp>
          <p:nvSpPr>
            <p:cNvPr id="17" name="矩形 16"/>
            <p:cNvSpPr/>
            <p:nvPr/>
          </p:nvSpPr>
          <p:spPr>
            <a:xfrm>
              <a:off x="6015647" y="1634449"/>
              <a:ext cx="3024336" cy="2880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收银员、前台（团单）</a:t>
              </a:r>
            </a:p>
          </p:txBody>
        </p:sp>
        <p:sp>
          <p:nvSpPr>
            <p:cNvPr id="18" name="矩形 17"/>
            <p:cNvSpPr/>
            <p:nvPr/>
          </p:nvSpPr>
          <p:spPr>
            <a:xfrm>
              <a:off x="6015647" y="2642561"/>
              <a:ext cx="3024336" cy="2880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前台</a:t>
              </a:r>
            </a:p>
          </p:txBody>
        </p:sp>
        <p:sp>
          <p:nvSpPr>
            <p:cNvPr id="19" name="矩形 18"/>
            <p:cNvSpPr/>
            <p:nvPr/>
          </p:nvSpPr>
          <p:spPr>
            <a:xfrm>
              <a:off x="6015647" y="3650673"/>
              <a:ext cx="3024336" cy="2880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科室医生</a:t>
              </a:r>
            </a:p>
          </p:txBody>
        </p:sp>
        <p:sp>
          <p:nvSpPr>
            <p:cNvPr id="20" name="矩形 19"/>
            <p:cNvSpPr/>
            <p:nvPr/>
          </p:nvSpPr>
          <p:spPr>
            <a:xfrm>
              <a:off x="6015647" y="4658785"/>
              <a:ext cx="3024336" cy="2880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总检医生</a:t>
              </a:r>
            </a:p>
          </p:txBody>
        </p:sp>
        <p:sp>
          <p:nvSpPr>
            <p:cNvPr id="21" name="矩形 20"/>
            <p:cNvSpPr/>
            <p:nvPr/>
          </p:nvSpPr>
          <p:spPr>
            <a:xfrm>
              <a:off x="6015647" y="5666897"/>
              <a:ext cx="3024336" cy="2880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报告打印室</a:t>
              </a:r>
            </a:p>
          </p:txBody>
        </p:sp>
      </p:grpSp>
      <p:sp>
        <p:nvSpPr>
          <p:cNvPr id="22" name="文本框 21"/>
          <p:cNvSpPr txBox="1"/>
          <p:nvPr/>
        </p:nvSpPr>
        <p:spPr>
          <a:xfrm>
            <a:off x="1022445" y="683188"/>
            <a:ext cx="861774" cy="5569830"/>
          </a:xfrm>
          <a:prstGeom prst="rect">
            <a:avLst/>
          </a:prstGeom>
          <a:noFill/>
        </p:spPr>
        <p:txBody>
          <a:bodyPr vert="eaVert" wrap="square" rtlCol="0">
            <a:spAutoFit/>
          </a:bodyPr>
          <a:lstStyle/>
          <a:p>
            <a:r>
              <a:rPr lang="zh-CN" altLang="en-US" sz="4400" b="1" dirty="0"/>
              <a:t>流程中相关操作人员</a:t>
            </a:r>
          </a:p>
        </p:txBody>
      </p:sp>
    </p:spTree>
    <p:extLst>
      <p:ext uri="{BB962C8B-B14F-4D97-AF65-F5344CB8AC3E}">
        <p14:creationId xmlns:p14="http://schemas.microsoft.com/office/powerpoint/2010/main" val="2892030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87632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0642" y="424292"/>
            <a:ext cx="8534400" cy="1016320"/>
          </a:xfrm>
        </p:spPr>
        <p:txBody>
          <a:bodyPr/>
          <a:lstStyle/>
          <a:p>
            <a:r>
              <a:rPr lang="en-US" altLang="zh-CN" dirty="0"/>
              <a:t>Oracle 11G</a:t>
            </a:r>
            <a:r>
              <a:rPr lang="zh-CN" altLang="en-US" dirty="0"/>
              <a:t>安装步骤：</a:t>
            </a:r>
          </a:p>
        </p:txBody>
      </p:sp>
      <p:sp>
        <p:nvSpPr>
          <p:cNvPr id="3" name="内容占位符 2"/>
          <p:cNvSpPr>
            <a:spLocks noGrp="1"/>
          </p:cNvSpPr>
          <p:nvPr>
            <p:ph idx="1"/>
          </p:nvPr>
        </p:nvSpPr>
        <p:spPr>
          <a:xfrm>
            <a:off x="546190" y="1634706"/>
            <a:ext cx="8534400" cy="3615267"/>
          </a:xfrm>
        </p:spPr>
        <p:txBody>
          <a:bodyPr/>
          <a:lstStyle/>
          <a:p>
            <a:endParaRPr lang="zh-CN" altLang="en-US" dirty="0"/>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4762"/>
            <a:ext cx="12187237"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0894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4763"/>
            <a:ext cx="12187238" cy="689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5276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3"/>
            <a:ext cx="12187237" cy="688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543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350"/>
            <a:ext cx="12187237"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869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3175"/>
            <a:ext cx="121872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559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146"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350"/>
            <a:ext cx="12187237"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7589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0" y="67992"/>
            <a:ext cx="3825572" cy="6790008"/>
          </a:xfrm>
          <a:prstGeom prst="rect">
            <a:avLst/>
          </a:prstGeom>
        </p:spPr>
      </p:pic>
      <p:pic>
        <p:nvPicPr>
          <p:cNvPr id="5" name="图片 4"/>
          <p:cNvPicPr>
            <a:picLocks noChangeAspect="1"/>
          </p:cNvPicPr>
          <p:nvPr/>
        </p:nvPicPr>
        <p:blipFill>
          <a:blip r:embed="rId3"/>
          <a:stretch>
            <a:fillRect/>
          </a:stretch>
        </p:blipFill>
        <p:spPr>
          <a:xfrm>
            <a:off x="4158900" y="67992"/>
            <a:ext cx="7986518" cy="6660612"/>
          </a:xfrm>
          <a:prstGeom prst="rect">
            <a:avLst/>
          </a:prstGeom>
        </p:spPr>
      </p:pic>
      <p:sp>
        <p:nvSpPr>
          <p:cNvPr id="6" name="右箭头 5"/>
          <p:cNvSpPr/>
          <p:nvPr/>
        </p:nvSpPr>
        <p:spPr>
          <a:xfrm>
            <a:off x="3416060" y="4235570"/>
            <a:ext cx="1820174" cy="85401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2416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6995766"/>
          </a:xfrm>
          <a:prstGeom prst="rect">
            <a:avLst/>
          </a:prstGeom>
        </p:spPr>
      </p:pic>
    </p:spTree>
    <p:extLst>
      <p:ext uri="{BB962C8B-B14F-4D97-AF65-F5344CB8AC3E}">
        <p14:creationId xmlns:p14="http://schemas.microsoft.com/office/powerpoint/2010/main" val="27609499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6861822"/>
          </a:xfrm>
          <a:prstGeom prst="rect">
            <a:avLst/>
          </a:prstGeom>
        </p:spPr>
      </p:pic>
    </p:spTree>
    <p:extLst>
      <p:ext uri="{BB962C8B-B14F-4D97-AF65-F5344CB8AC3E}">
        <p14:creationId xmlns:p14="http://schemas.microsoft.com/office/powerpoint/2010/main" val="4012190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2790" y="247136"/>
            <a:ext cx="8915399" cy="482537"/>
          </a:xfrm>
        </p:spPr>
        <p:txBody>
          <a:bodyPr>
            <a:normAutofit fontScale="90000"/>
          </a:bodyPr>
          <a:lstStyle/>
          <a:p>
            <a:r>
              <a:rPr lang="zh-CN" altLang="en-US" sz="2800" b="1" dirty="0"/>
              <a:t>客人的六种状态：</a:t>
            </a:r>
          </a:p>
        </p:txBody>
      </p:sp>
      <p:sp>
        <p:nvSpPr>
          <p:cNvPr id="3" name="文本占位符 2"/>
          <p:cNvSpPr>
            <a:spLocks noGrp="1"/>
          </p:cNvSpPr>
          <p:nvPr>
            <p:ph type="body" idx="1"/>
          </p:nvPr>
        </p:nvSpPr>
        <p:spPr>
          <a:xfrm>
            <a:off x="240145" y="591127"/>
            <a:ext cx="11757891" cy="6179127"/>
          </a:xfrm>
        </p:spPr>
        <p:txBody>
          <a:bodyPr>
            <a:normAutofit lnSpcReduction="10000"/>
          </a:bodyPr>
          <a:lstStyle/>
          <a:p>
            <a:pPr>
              <a:lnSpc>
                <a:spcPct val="150000"/>
              </a:lnSpc>
            </a:pPr>
            <a:r>
              <a:rPr lang="en-US" altLang="zh-CN" b="1" dirty="0">
                <a:solidFill>
                  <a:srgbClr val="FFFF00"/>
                </a:solidFill>
                <a:latin typeface="华文仿宋" panose="02010600040101010101" pitchFamily="2" charset="-122"/>
                <a:ea typeface="华文仿宋" panose="02010600040101010101" pitchFamily="2" charset="-122"/>
              </a:rPr>
              <a:t>1</a:t>
            </a:r>
            <a:r>
              <a:rPr lang="zh-CN" altLang="en-US" b="1" dirty="0">
                <a:solidFill>
                  <a:srgbClr val="FFFF00"/>
                </a:solidFill>
                <a:latin typeface="华文仿宋" panose="02010600040101010101" pitchFamily="2" charset="-122"/>
                <a:ea typeface="华文仿宋" panose="02010600040101010101" pitchFamily="2" charset="-122"/>
              </a:rPr>
              <a:t>、新预约</a:t>
            </a:r>
            <a:r>
              <a:rPr lang="en-US" altLang="zh-CN" b="1" dirty="0">
                <a:solidFill>
                  <a:srgbClr val="FFFF00"/>
                </a:solidFill>
                <a:latin typeface="华文仿宋" panose="02010600040101010101" pitchFamily="2" charset="-122"/>
                <a:ea typeface="华文仿宋" panose="02010600040101010101" pitchFamily="2" charset="-122"/>
              </a:rPr>
              <a:t>:</a:t>
            </a:r>
            <a:r>
              <a:rPr lang="zh-CN" altLang="en-US" b="1" dirty="0">
                <a:solidFill>
                  <a:srgbClr val="FFFF00"/>
                </a:solidFill>
                <a:latin typeface="华文仿宋" panose="02010600040101010101" pitchFamily="2" charset="-122"/>
                <a:ea typeface="华文仿宋" panose="02010600040101010101" pitchFamily="2" charset="-122"/>
              </a:rPr>
              <a:t>体检系统里已经存在客人信息，但客人还未来体检。</a:t>
            </a:r>
            <a:endParaRPr lang="en-US" altLang="zh-CN" b="1" dirty="0">
              <a:solidFill>
                <a:srgbClr val="FFFF00"/>
              </a:solidFill>
              <a:latin typeface="华文仿宋" panose="02010600040101010101" pitchFamily="2" charset="-122"/>
              <a:ea typeface="华文仿宋" panose="02010600040101010101" pitchFamily="2" charset="-122"/>
            </a:endParaRPr>
          </a:p>
          <a:p>
            <a:pPr>
              <a:lnSpc>
                <a:spcPct val="150000"/>
              </a:lnSpc>
            </a:pPr>
            <a:r>
              <a:rPr lang="en-US" altLang="zh-CN" dirty="0">
                <a:solidFill>
                  <a:srgbClr val="FFFF00"/>
                </a:solidFill>
                <a:latin typeface="华文仿宋" panose="02010600040101010101" pitchFamily="2" charset="-122"/>
                <a:ea typeface="华文仿宋" panose="02010600040101010101" pitchFamily="2" charset="-122"/>
              </a:rPr>
              <a:t>	</a:t>
            </a:r>
            <a:r>
              <a:rPr lang="zh-CN" altLang="en-US" dirty="0">
                <a:solidFill>
                  <a:srgbClr val="FFFF00"/>
                </a:solidFill>
                <a:latin typeface="华文仿宋" panose="02010600040101010101" pitchFamily="2" charset="-122"/>
                <a:ea typeface="华文仿宋" panose="02010600040101010101" pitchFamily="2" charset="-122"/>
              </a:rPr>
              <a:t>客人体检信息必须提前将姓名、性别、身份证号或出生日期、所属单位、体检套餐体检、成交金额录入体检系统。</a:t>
            </a:r>
            <a:endParaRPr lang="en-US" altLang="zh-CN" dirty="0">
              <a:solidFill>
                <a:srgbClr val="FFFF00"/>
              </a:solidFill>
              <a:latin typeface="华文仿宋" panose="02010600040101010101" pitchFamily="2" charset="-122"/>
              <a:ea typeface="华文仿宋" panose="02010600040101010101" pitchFamily="2" charset="-122"/>
            </a:endParaRPr>
          </a:p>
          <a:p>
            <a:pPr>
              <a:lnSpc>
                <a:spcPct val="150000"/>
              </a:lnSpc>
            </a:pPr>
            <a:r>
              <a:rPr lang="en-US" altLang="zh-CN" b="1" dirty="0">
                <a:solidFill>
                  <a:srgbClr val="FFFF00"/>
                </a:solidFill>
                <a:latin typeface="华文仿宋" panose="02010600040101010101" pitchFamily="2" charset="-122"/>
                <a:ea typeface="华文仿宋" panose="02010600040101010101" pitchFamily="2" charset="-122"/>
              </a:rPr>
              <a:t>2</a:t>
            </a:r>
            <a:r>
              <a:rPr lang="zh-CN" altLang="en-US" b="1" dirty="0">
                <a:solidFill>
                  <a:srgbClr val="FFFF00"/>
                </a:solidFill>
                <a:latin typeface="华文仿宋" panose="02010600040101010101" pitchFamily="2" charset="-122"/>
                <a:ea typeface="华文仿宋" panose="02010600040101010101" pitchFamily="2" charset="-122"/>
              </a:rPr>
              <a:t>、已缴费：体检费用已经做过确认。</a:t>
            </a:r>
            <a:r>
              <a:rPr lang="zh-CN" altLang="en-US" dirty="0">
                <a:solidFill>
                  <a:srgbClr val="FFFF00"/>
                </a:solidFill>
                <a:latin typeface="华文仿宋" panose="02010600040101010101" pitchFamily="2" charset="-122"/>
                <a:ea typeface="华文仿宋" panose="02010600040101010101" pitchFamily="2" charset="-122"/>
              </a:rPr>
              <a:t>只有在费用已经确认的情况下，客人才允许做体检。收款方式有：单位挂账、现金、信用卡、体检卡、微信、支付宝</a:t>
            </a:r>
          </a:p>
          <a:p>
            <a:pPr>
              <a:lnSpc>
                <a:spcPct val="150000"/>
              </a:lnSpc>
            </a:pPr>
            <a:r>
              <a:rPr lang="en-US" altLang="zh-CN" b="1" dirty="0">
                <a:solidFill>
                  <a:srgbClr val="FFFF00"/>
                </a:solidFill>
                <a:latin typeface="华文仿宋" panose="02010600040101010101" pitchFamily="2" charset="-122"/>
                <a:ea typeface="华文仿宋" panose="02010600040101010101" pitchFamily="2" charset="-122"/>
              </a:rPr>
              <a:t>3</a:t>
            </a:r>
            <a:r>
              <a:rPr lang="zh-CN" altLang="en-US" b="1" dirty="0">
                <a:solidFill>
                  <a:srgbClr val="FFFF00"/>
                </a:solidFill>
                <a:latin typeface="华文仿宋" panose="02010600040101010101" pitchFamily="2" charset="-122"/>
                <a:ea typeface="华文仿宋" panose="02010600040101010101" pitchFamily="2" charset="-122"/>
              </a:rPr>
              <a:t>、前台已登记：已经给客人办理完体检手续。</a:t>
            </a:r>
            <a:r>
              <a:rPr lang="zh-CN" altLang="en-US" dirty="0">
                <a:solidFill>
                  <a:srgbClr val="FFFF00"/>
                </a:solidFill>
                <a:latin typeface="华文仿宋" panose="02010600040101010101" pitchFamily="2" charset="-122"/>
                <a:ea typeface="华文仿宋" panose="02010600040101010101" pitchFamily="2" charset="-122"/>
              </a:rPr>
              <a:t>只有客人在此状态以及“前台已登记”状态下，各个科室才能保存体检结果。前台工作有：打印导引单、打印条码、拍照、分配流程卡号</a:t>
            </a:r>
          </a:p>
          <a:p>
            <a:pPr>
              <a:lnSpc>
                <a:spcPct val="150000"/>
              </a:lnSpc>
            </a:pPr>
            <a:r>
              <a:rPr lang="en-US" altLang="zh-CN" b="1" dirty="0">
                <a:solidFill>
                  <a:srgbClr val="FFFF00"/>
                </a:solidFill>
                <a:latin typeface="华文仿宋" panose="02010600040101010101" pitchFamily="2" charset="-122"/>
                <a:ea typeface="华文仿宋" panose="02010600040101010101" pitchFamily="2" charset="-122"/>
              </a:rPr>
              <a:t>4</a:t>
            </a:r>
            <a:r>
              <a:rPr lang="zh-CN" altLang="en-US" b="1" dirty="0">
                <a:solidFill>
                  <a:srgbClr val="FFFF00"/>
                </a:solidFill>
                <a:latin typeface="华文仿宋" panose="02010600040101010101" pitchFamily="2" charset="-122"/>
                <a:ea typeface="华文仿宋" panose="02010600040101010101" pitchFamily="2" charset="-122"/>
              </a:rPr>
              <a:t>、检查完毕：客人“所有”检查项目都已做完。系</a:t>
            </a:r>
            <a:r>
              <a:rPr lang="zh-CN" altLang="en-US" dirty="0">
                <a:solidFill>
                  <a:srgbClr val="FFFF00"/>
                </a:solidFill>
                <a:latin typeface="华文仿宋" panose="02010600040101010101" pitchFamily="2" charset="-122"/>
                <a:ea typeface="华文仿宋" panose="02010600040101010101" pitchFamily="2" charset="-122"/>
              </a:rPr>
              <a:t>统会提示客人回到前台，由前台核实体检项目是否全部做完，并收回导引单和流程卡。包括：检查项目、检验项目</a:t>
            </a:r>
          </a:p>
          <a:p>
            <a:pPr>
              <a:lnSpc>
                <a:spcPct val="150000"/>
              </a:lnSpc>
            </a:pPr>
            <a:r>
              <a:rPr lang="en-US" altLang="zh-CN" b="1" dirty="0">
                <a:solidFill>
                  <a:srgbClr val="FFFF00"/>
                </a:solidFill>
                <a:latin typeface="华文仿宋" panose="02010600040101010101" pitchFamily="2" charset="-122"/>
                <a:ea typeface="华文仿宋" panose="02010600040101010101" pitchFamily="2" charset="-122"/>
              </a:rPr>
              <a:t>5</a:t>
            </a:r>
            <a:r>
              <a:rPr lang="zh-CN" altLang="en-US" b="1" dirty="0">
                <a:solidFill>
                  <a:srgbClr val="FFFF00"/>
                </a:solidFill>
                <a:latin typeface="华文仿宋" panose="02010600040101010101" pitchFamily="2" charset="-122"/>
                <a:ea typeface="华文仿宋" panose="02010600040101010101" pitchFamily="2" charset="-122"/>
              </a:rPr>
              <a:t>、待打印：已经可以打印报告。</a:t>
            </a:r>
            <a:r>
              <a:rPr lang="zh-CN" altLang="en-US" dirty="0">
                <a:solidFill>
                  <a:srgbClr val="FFFF00"/>
                </a:solidFill>
                <a:latin typeface="华文仿宋" panose="02010600040101010101" pitchFamily="2" charset="-122"/>
                <a:ea typeface="华文仿宋" panose="02010600040101010101" pitchFamily="2" charset="-122"/>
              </a:rPr>
              <a:t>这个时候所有科室都已经无法修改结果</a:t>
            </a:r>
            <a:endParaRPr lang="en-US" altLang="zh-CN" b="1" dirty="0">
              <a:solidFill>
                <a:srgbClr val="FFFF00"/>
              </a:solidFill>
              <a:latin typeface="华文仿宋" panose="02010600040101010101" pitchFamily="2" charset="-122"/>
              <a:ea typeface="华文仿宋" panose="02010600040101010101" pitchFamily="2" charset="-122"/>
            </a:endParaRPr>
          </a:p>
          <a:p>
            <a:pPr>
              <a:lnSpc>
                <a:spcPct val="150000"/>
              </a:lnSpc>
            </a:pPr>
            <a:r>
              <a:rPr lang="en-US" altLang="zh-CN" b="1" dirty="0">
                <a:solidFill>
                  <a:srgbClr val="FFFF00"/>
                </a:solidFill>
                <a:latin typeface="华文仿宋" panose="02010600040101010101" pitchFamily="2" charset="-122"/>
                <a:ea typeface="华文仿宋" panose="02010600040101010101" pitchFamily="2" charset="-122"/>
              </a:rPr>
              <a:t>6</a:t>
            </a:r>
            <a:r>
              <a:rPr lang="zh-CN" altLang="en-US" b="1" dirty="0">
                <a:solidFill>
                  <a:srgbClr val="FFFF00"/>
                </a:solidFill>
                <a:latin typeface="华文仿宋" panose="02010600040101010101" pitchFamily="2" charset="-122"/>
                <a:ea typeface="华文仿宋" panose="02010600040101010101" pitchFamily="2" charset="-122"/>
              </a:rPr>
              <a:t>、报告已打印：客人的报告已经打印。</a:t>
            </a:r>
            <a:r>
              <a:rPr lang="zh-CN" altLang="en-US" dirty="0">
                <a:solidFill>
                  <a:srgbClr val="FFFF00"/>
                </a:solidFill>
                <a:latin typeface="华文仿宋" panose="02010600040101010101" pitchFamily="2" charset="-122"/>
                <a:ea typeface="华文仿宋" panose="02010600040101010101" pitchFamily="2" charset="-122"/>
              </a:rPr>
              <a:t>*只有变成“报告已打印”状态，通过网络数据传输到集团服务器，客人才能在网上查询体检结果。</a:t>
            </a:r>
            <a:endParaRPr lang="zh-CN" altLang="en-US" dirty="0">
              <a:solidFill>
                <a:srgbClr val="FFFF00"/>
              </a:solidFill>
            </a:endParaRPr>
          </a:p>
        </p:txBody>
      </p:sp>
    </p:spTree>
    <p:extLst>
      <p:ext uri="{BB962C8B-B14F-4D97-AF65-F5344CB8AC3E}">
        <p14:creationId xmlns:p14="http://schemas.microsoft.com/office/powerpoint/2010/main" val="1848698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1"/>
            <a:ext cx="12192000" cy="6858001"/>
          </a:xfrm>
          <a:prstGeom prst="rect">
            <a:avLst/>
          </a:prstGeom>
        </p:spPr>
      </p:pic>
      <p:sp>
        <p:nvSpPr>
          <p:cNvPr id="6" name="椭圆形标注 5"/>
          <p:cNvSpPr/>
          <p:nvPr/>
        </p:nvSpPr>
        <p:spPr>
          <a:xfrm>
            <a:off x="3467669" y="2687127"/>
            <a:ext cx="1828950" cy="741872"/>
          </a:xfrm>
          <a:prstGeom prst="wedgeEllipseCallout">
            <a:avLst>
              <a:gd name="adj1" fmla="val 93346"/>
              <a:gd name="adj2" fmla="val -979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数据服务器</a:t>
            </a:r>
            <a:r>
              <a:rPr lang="en-US" altLang="zh-CN" dirty="0"/>
              <a:t>IP</a:t>
            </a:r>
            <a:r>
              <a:rPr lang="zh-CN" altLang="en-US" dirty="0"/>
              <a:t>地址</a:t>
            </a:r>
          </a:p>
        </p:txBody>
      </p:sp>
    </p:spTree>
    <p:extLst>
      <p:ext uri="{BB962C8B-B14F-4D97-AF65-F5344CB8AC3E}">
        <p14:creationId xmlns:p14="http://schemas.microsoft.com/office/powerpoint/2010/main" val="34196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5249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0166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3765"/>
            <a:ext cx="12266762" cy="6888853"/>
          </a:xfrm>
          <a:prstGeom prst="rect">
            <a:avLst/>
          </a:prstGeom>
        </p:spPr>
      </p:pic>
    </p:spTree>
    <p:extLst>
      <p:ext uri="{BB962C8B-B14F-4D97-AF65-F5344CB8AC3E}">
        <p14:creationId xmlns:p14="http://schemas.microsoft.com/office/powerpoint/2010/main" val="783484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3442" y="122366"/>
            <a:ext cx="8534400" cy="1430389"/>
          </a:xfrm>
        </p:spPr>
        <p:txBody>
          <a:bodyPr/>
          <a:lstStyle/>
          <a:p>
            <a:r>
              <a:rPr lang="zh-CN" altLang="en-US" dirty="0"/>
              <a:t>体检系统的配置：</a:t>
            </a:r>
          </a:p>
        </p:txBody>
      </p:sp>
      <p:sp>
        <p:nvSpPr>
          <p:cNvPr id="3" name="内容占位符 2"/>
          <p:cNvSpPr>
            <a:spLocks noGrp="1"/>
          </p:cNvSpPr>
          <p:nvPr>
            <p:ph idx="1"/>
          </p:nvPr>
        </p:nvSpPr>
        <p:spPr>
          <a:xfrm>
            <a:off x="563441" y="1207698"/>
            <a:ext cx="11228867" cy="5270739"/>
          </a:xfrm>
        </p:spPr>
        <p:txBody>
          <a:bodyPr/>
          <a:lstStyle/>
          <a:p>
            <a:endParaRPr lang="en-US" altLang="zh-CN" sz="2800" dirty="0"/>
          </a:p>
          <a:p>
            <a:r>
              <a:rPr lang="zh-CN" altLang="en-US" sz="2800" dirty="0"/>
              <a:t>数据库安装并配置完成，找到体检系统所在文件夹</a:t>
            </a:r>
            <a:r>
              <a:rPr lang="en-US" altLang="zh-CN" sz="2800" dirty="0"/>
              <a:t>(</a:t>
            </a:r>
            <a:r>
              <a:rPr lang="en-US" altLang="zh-CN" sz="2800" dirty="0" err="1"/>
              <a:t>programmljj</a:t>
            </a:r>
            <a:r>
              <a:rPr lang="en-US" altLang="zh-CN" sz="2800" dirty="0"/>
              <a:t>),</a:t>
            </a:r>
            <a:r>
              <a:rPr lang="zh-CN" altLang="en-US" sz="2800" dirty="0"/>
              <a:t>并找到下两个文件，根据操作系统版本选择运行相应的批处理文件（右键，以管理员身份运行）：</a:t>
            </a:r>
            <a:endParaRPr lang="en-US" altLang="zh-CN" sz="2800" dirty="0"/>
          </a:p>
          <a:p>
            <a:r>
              <a:rPr lang="en-US" altLang="zh-CN" sz="2800" dirty="0"/>
              <a:t>reg_ocx_win7.bat     (win7</a:t>
            </a:r>
            <a:r>
              <a:rPr lang="zh-CN" altLang="en-US" sz="2800" dirty="0"/>
              <a:t>以上系统</a:t>
            </a:r>
            <a:r>
              <a:rPr lang="en-US" altLang="zh-CN" sz="2800" dirty="0"/>
              <a:t>)</a:t>
            </a:r>
          </a:p>
          <a:p>
            <a:r>
              <a:rPr lang="en-US" altLang="zh-CN" sz="2800" dirty="0"/>
              <a:t>reg_ocx_xp.bat       </a:t>
            </a:r>
            <a:r>
              <a:rPr lang="zh-CN" altLang="en-US" sz="2800" dirty="0"/>
              <a:t>（</a:t>
            </a:r>
            <a:r>
              <a:rPr lang="en-US" altLang="zh-CN" sz="2800" dirty="0" err="1"/>
              <a:t>winxp</a:t>
            </a:r>
            <a:r>
              <a:rPr lang="zh-CN" altLang="en-US" sz="2800" dirty="0"/>
              <a:t>系统）</a:t>
            </a:r>
            <a:endParaRPr lang="en-US" altLang="zh-CN" sz="2800" dirty="0"/>
          </a:p>
          <a:p>
            <a:r>
              <a:rPr lang="zh-CN" altLang="en-US" sz="2800" dirty="0"/>
              <a:t>把</a:t>
            </a:r>
            <a:r>
              <a:rPr lang="en-US" altLang="zh-CN" sz="2800" dirty="0" err="1"/>
              <a:t>programmljj</a:t>
            </a:r>
            <a:r>
              <a:rPr lang="zh-CN" altLang="en-US" sz="2800" dirty="0"/>
              <a:t>中的“美年大健康</a:t>
            </a:r>
            <a:r>
              <a:rPr lang="en-US" altLang="zh-CN" sz="2800" dirty="0"/>
              <a:t>.exe</a:t>
            </a:r>
            <a:r>
              <a:rPr lang="zh-CN" altLang="en-US" sz="2800" dirty="0"/>
              <a:t>”发送快捷方式到桌面即可；</a:t>
            </a:r>
            <a:endParaRPr lang="en-US" altLang="zh-CN" sz="2800" dirty="0"/>
          </a:p>
          <a:p>
            <a:r>
              <a:rPr lang="zh-CN" altLang="en-US" sz="2800" dirty="0"/>
              <a:t>双击运行“美年大健康</a:t>
            </a:r>
            <a:r>
              <a:rPr lang="en-US" altLang="zh-CN" sz="2800" dirty="0"/>
              <a:t>.exe</a:t>
            </a:r>
            <a:r>
              <a:rPr lang="zh-CN" altLang="en-US" sz="2800" dirty="0"/>
              <a:t>”进入体检系统了。</a:t>
            </a:r>
            <a:endParaRPr lang="en-US" altLang="zh-CN" sz="2800"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7162364" y="4992833"/>
            <a:ext cx="5034905" cy="1242168"/>
          </a:xfrm>
          <a:prstGeom prst="rect">
            <a:avLst/>
          </a:prstGeom>
        </p:spPr>
      </p:pic>
      <p:sp>
        <p:nvSpPr>
          <p:cNvPr id="7" name="右箭头 6"/>
          <p:cNvSpPr/>
          <p:nvPr/>
        </p:nvSpPr>
        <p:spPr>
          <a:xfrm rot="4587641">
            <a:off x="6018880" y="4820450"/>
            <a:ext cx="1890940" cy="14964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7162364" y="2498920"/>
            <a:ext cx="5029636" cy="990686"/>
          </a:xfrm>
          <a:prstGeom prst="rect">
            <a:avLst/>
          </a:prstGeom>
        </p:spPr>
      </p:pic>
      <p:sp>
        <p:nvSpPr>
          <p:cNvPr id="9" name="右箭头 8"/>
          <p:cNvSpPr/>
          <p:nvPr/>
        </p:nvSpPr>
        <p:spPr>
          <a:xfrm>
            <a:off x="5529108" y="2900753"/>
            <a:ext cx="1729332" cy="18701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7127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18055" y="922638"/>
            <a:ext cx="9465276" cy="2664022"/>
          </a:xfrm>
        </p:spPr>
        <p:txBody>
          <a:bodyPr>
            <a:noAutofit/>
          </a:bodyPr>
          <a:lstStyle/>
          <a:p>
            <a:pPr algn="ctr"/>
            <a:r>
              <a:rPr lang="zh-CN" altLang="en-US" sz="7200" b="1" dirty="0">
                <a:solidFill>
                  <a:schemeClr val="bg2"/>
                </a:solidFill>
                <a:effectLst>
                  <a:outerShdw blurRad="38100" dist="38100" dir="2700000" algn="tl">
                    <a:srgbClr val="000000">
                      <a:alpha val="43137"/>
                    </a:srgbClr>
                  </a:outerShdw>
                </a:effectLst>
              </a:rPr>
              <a:t>美年大健康体检系统</a:t>
            </a:r>
            <a:br>
              <a:rPr lang="en-US" altLang="zh-CN" sz="7200" b="1" dirty="0">
                <a:solidFill>
                  <a:schemeClr val="bg2"/>
                </a:solidFill>
                <a:effectLst>
                  <a:outerShdw blurRad="38100" dist="38100" dir="2700000" algn="tl">
                    <a:srgbClr val="000000">
                      <a:alpha val="43137"/>
                    </a:srgbClr>
                  </a:outerShdw>
                </a:effectLst>
              </a:rPr>
            </a:br>
            <a:r>
              <a:rPr lang="zh-CN" altLang="en-US" sz="7200" b="1" dirty="0">
                <a:solidFill>
                  <a:schemeClr val="bg2"/>
                </a:solidFill>
                <a:effectLst>
                  <a:outerShdw blurRad="38100" dist="38100" dir="2700000" algn="tl">
                    <a:srgbClr val="000000">
                      <a:alpha val="43137"/>
                    </a:srgbClr>
                  </a:outerShdw>
                </a:effectLst>
              </a:rPr>
              <a:t>（检查）检验项目增加</a:t>
            </a:r>
          </a:p>
        </p:txBody>
      </p:sp>
      <p:sp>
        <p:nvSpPr>
          <p:cNvPr id="3" name="副标题 2"/>
          <p:cNvSpPr>
            <a:spLocks noGrp="1"/>
          </p:cNvSpPr>
          <p:nvPr>
            <p:ph type="subTitle" idx="1"/>
          </p:nvPr>
        </p:nvSpPr>
        <p:spPr>
          <a:xfrm>
            <a:off x="2413685" y="4509300"/>
            <a:ext cx="7197726" cy="1405467"/>
          </a:xfrm>
        </p:spPr>
        <p:txBody>
          <a:bodyPr>
            <a:normAutofit/>
          </a:bodyPr>
          <a:lstStyle/>
          <a:p>
            <a:pPr algn="ctr"/>
            <a:r>
              <a:rPr lang="zh-CN" altLang="en-US" sz="8000" b="1" dirty="0">
                <a:effectLst>
                  <a:outerShdw blurRad="38100" dist="38100" dir="2700000" algn="tl">
                    <a:srgbClr val="000000">
                      <a:alpha val="43137"/>
                    </a:srgbClr>
                  </a:outerShdw>
                </a:effectLst>
              </a:rPr>
              <a:t>操作流程</a:t>
            </a:r>
          </a:p>
        </p:txBody>
      </p:sp>
    </p:spTree>
    <p:extLst>
      <p:ext uri="{BB962C8B-B14F-4D97-AF65-F5344CB8AC3E}">
        <p14:creationId xmlns:p14="http://schemas.microsoft.com/office/powerpoint/2010/main" val="38469927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2016" y="484675"/>
            <a:ext cx="8534400" cy="605015"/>
          </a:xfrm>
        </p:spPr>
        <p:txBody>
          <a:bodyPr>
            <a:normAutofit fontScale="90000"/>
          </a:bodyPr>
          <a:lstStyle/>
          <a:p>
            <a:r>
              <a:rPr lang="zh-CN" altLang="en-US" dirty="0"/>
              <a:t>检查、检验项目增加流程：</a:t>
            </a:r>
          </a:p>
        </p:txBody>
      </p:sp>
      <p:sp>
        <p:nvSpPr>
          <p:cNvPr id="3" name="内容占位符 2"/>
          <p:cNvSpPr>
            <a:spLocks noGrp="1"/>
          </p:cNvSpPr>
          <p:nvPr>
            <p:ph idx="1"/>
          </p:nvPr>
        </p:nvSpPr>
        <p:spPr>
          <a:xfrm>
            <a:off x="658332" y="1097520"/>
            <a:ext cx="11246119" cy="5291881"/>
          </a:xfrm>
        </p:spPr>
        <p:txBody>
          <a:bodyPr/>
          <a:lstStyle/>
          <a:p>
            <a:r>
              <a:rPr lang="en-US" altLang="zh-CN" dirty="0"/>
              <a:t>1</a:t>
            </a:r>
            <a:r>
              <a:rPr lang="zh-CN" altLang="en-US" dirty="0"/>
              <a:t>、检查项目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2</a:t>
            </a:r>
            <a:r>
              <a:rPr lang="zh-CN" altLang="en-US" dirty="0"/>
              <a:t>、检验项目</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5" name="流程图: 准备 4"/>
          <p:cNvSpPr/>
          <p:nvPr/>
        </p:nvSpPr>
        <p:spPr>
          <a:xfrm>
            <a:off x="3002560" y="1936663"/>
            <a:ext cx="1377501" cy="690113"/>
          </a:xfrm>
          <a:prstGeom prst="flowChartPreparati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400" b="1" dirty="0">
                <a:latin typeface="华文中宋" panose="02010600040101010101" pitchFamily="2" charset="-122"/>
                <a:ea typeface="华文中宋" panose="02010600040101010101" pitchFamily="2" charset="-122"/>
              </a:rPr>
              <a:t>收费套餐项目维护</a:t>
            </a:r>
          </a:p>
        </p:txBody>
      </p:sp>
      <p:sp>
        <p:nvSpPr>
          <p:cNvPr id="6" name="流程图: 准备 5"/>
          <p:cNvSpPr/>
          <p:nvPr/>
        </p:nvSpPr>
        <p:spPr>
          <a:xfrm>
            <a:off x="5190530" y="1936662"/>
            <a:ext cx="1236150" cy="690113"/>
          </a:xfrm>
          <a:prstGeom prst="flowChartPreparati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b="1" dirty="0">
                <a:latin typeface="隶书" panose="02010509060101010101" pitchFamily="49" charset="-122"/>
                <a:ea typeface="隶书" panose="02010509060101010101" pitchFamily="49" charset="-122"/>
              </a:rPr>
              <a:t>项目对应科室</a:t>
            </a:r>
          </a:p>
        </p:txBody>
      </p:sp>
      <p:sp>
        <p:nvSpPr>
          <p:cNvPr id="7" name="流程图: 准备 6"/>
          <p:cNvSpPr/>
          <p:nvPr/>
        </p:nvSpPr>
        <p:spPr>
          <a:xfrm>
            <a:off x="7430179" y="1928344"/>
            <a:ext cx="1377501" cy="690113"/>
          </a:xfrm>
          <a:prstGeom prst="flowChartPrepar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400" dirty="0">
                <a:latin typeface="隶书" panose="02010509060101010101" pitchFamily="49" charset="-122"/>
                <a:ea typeface="隶书" panose="02010509060101010101" pitchFamily="49" charset="-122"/>
              </a:rPr>
              <a:t>项目对应部位</a:t>
            </a:r>
          </a:p>
        </p:txBody>
      </p:sp>
      <p:sp>
        <p:nvSpPr>
          <p:cNvPr id="8" name="流程图: 准备 7"/>
          <p:cNvSpPr/>
          <p:nvPr/>
        </p:nvSpPr>
        <p:spPr>
          <a:xfrm>
            <a:off x="9774407" y="1945288"/>
            <a:ext cx="1377501" cy="690113"/>
          </a:xfrm>
          <a:prstGeom prst="flowChartPreparati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b="1" dirty="0">
                <a:latin typeface="隶书" panose="02010509060101010101" pitchFamily="49" charset="-122"/>
                <a:ea typeface="隶书" panose="02010509060101010101" pitchFamily="49" charset="-122"/>
              </a:rPr>
              <a:t>项目归类</a:t>
            </a:r>
          </a:p>
        </p:txBody>
      </p:sp>
      <p:sp>
        <p:nvSpPr>
          <p:cNvPr id="9" name="流程图: 准备 8"/>
          <p:cNvSpPr/>
          <p:nvPr/>
        </p:nvSpPr>
        <p:spPr>
          <a:xfrm>
            <a:off x="805965" y="1936664"/>
            <a:ext cx="1377501" cy="690113"/>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latin typeface="华文中宋" panose="02010600040101010101" pitchFamily="2" charset="-122"/>
                <a:ea typeface="华文中宋" panose="02010600040101010101" pitchFamily="2" charset="-122"/>
              </a:rPr>
              <a:t>收费项目字典表维护</a:t>
            </a:r>
          </a:p>
        </p:txBody>
      </p:sp>
      <p:pic>
        <p:nvPicPr>
          <p:cNvPr id="10" name="图片 9"/>
          <p:cNvPicPr>
            <a:picLocks noChangeAspect="1"/>
          </p:cNvPicPr>
          <p:nvPr/>
        </p:nvPicPr>
        <p:blipFill>
          <a:blip r:embed="rId2"/>
          <a:stretch>
            <a:fillRect/>
          </a:stretch>
        </p:blipFill>
        <p:spPr>
          <a:xfrm>
            <a:off x="926057" y="2914236"/>
            <a:ext cx="1257409" cy="762066"/>
          </a:xfrm>
          <a:prstGeom prst="rect">
            <a:avLst/>
          </a:prstGeom>
        </p:spPr>
      </p:pic>
      <p:pic>
        <p:nvPicPr>
          <p:cNvPr id="11" name="图片 10"/>
          <p:cNvPicPr>
            <a:picLocks noChangeAspect="1"/>
          </p:cNvPicPr>
          <p:nvPr/>
        </p:nvPicPr>
        <p:blipFill>
          <a:blip r:embed="rId3"/>
          <a:stretch>
            <a:fillRect/>
          </a:stretch>
        </p:blipFill>
        <p:spPr>
          <a:xfrm>
            <a:off x="3115950" y="2952339"/>
            <a:ext cx="1150720" cy="723963"/>
          </a:xfrm>
          <a:prstGeom prst="rect">
            <a:avLst/>
          </a:prstGeom>
        </p:spPr>
      </p:pic>
      <p:pic>
        <p:nvPicPr>
          <p:cNvPr id="12" name="图片 11"/>
          <p:cNvPicPr>
            <a:picLocks noChangeAspect="1"/>
          </p:cNvPicPr>
          <p:nvPr/>
        </p:nvPicPr>
        <p:blipFill>
          <a:blip r:embed="rId4"/>
          <a:stretch>
            <a:fillRect/>
          </a:stretch>
        </p:blipFill>
        <p:spPr>
          <a:xfrm>
            <a:off x="5331738" y="2914236"/>
            <a:ext cx="1341236" cy="723963"/>
          </a:xfrm>
          <a:prstGeom prst="rect">
            <a:avLst/>
          </a:prstGeom>
        </p:spPr>
      </p:pic>
      <p:pic>
        <p:nvPicPr>
          <p:cNvPr id="13" name="图片 12"/>
          <p:cNvPicPr>
            <a:picLocks noChangeAspect="1"/>
          </p:cNvPicPr>
          <p:nvPr/>
        </p:nvPicPr>
        <p:blipFill>
          <a:blip r:embed="rId5"/>
          <a:stretch>
            <a:fillRect/>
          </a:stretch>
        </p:blipFill>
        <p:spPr>
          <a:xfrm>
            <a:off x="7628479" y="2952339"/>
            <a:ext cx="1226926" cy="777307"/>
          </a:xfrm>
          <a:prstGeom prst="rect">
            <a:avLst/>
          </a:prstGeom>
        </p:spPr>
      </p:pic>
      <p:pic>
        <p:nvPicPr>
          <p:cNvPr id="14" name="图片 13"/>
          <p:cNvPicPr>
            <a:picLocks noChangeAspect="1"/>
          </p:cNvPicPr>
          <p:nvPr/>
        </p:nvPicPr>
        <p:blipFill>
          <a:blip r:embed="rId5"/>
          <a:stretch>
            <a:fillRect/>
          </a:stretch>
        </p:blipFill>
        <p:spPr>
          <a:xfrm>
            <a:off x="10028239" y="2962041"/>
            <a:ext cx="1226926" cy="777307"/>
          </a:xfrm>
          <a:prstGeom prst="rect">
            <a:avLst/>
          </a:prstGeom>
        </p:spPr>
      </p:pic>
      <p:sp>
        <p:nvSpPr>
          <p:cNvPr id="15" name="右箭头 14"/>
          <p:cNvSpPr/>
          <p:nvPr/>
        </p:nvSpPr>
        <p:spPr>
          <a:xfrm>
            <a:off x="2224294" y="2120133"/>
            <a:ext cx="708766" cy="306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6528383" y="2154316"/>
            <a:ext cx="858742" cy="3259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4422662" y="2138380"/>
            <a:ext cx="708766" cy="341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a:off x="8912259" y="2087614"/>
            <a:ext cx="792648" cy="371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a:off x="1411856" y="2636797"/>
            <a:ext cx="82859" cy="267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3628049" y="2626774"/>
            <a:ext cx="82859" cy="267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5802812" y="2635401"/>
            <a:ext cx="82859" cy="267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8125568" y="2652568"/>
            <a:ext cx="82859" cy="267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10565387" y="2652568"/>
            <a:ext cx="82859" cy="267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准备 25"/>
          <p:cNvSpPr/>
          <p:nvPr/>
        </p:nvSpPr>
        <p:spPr>
          <a:xfrm>
            <a:off x="2612397" y="4536688"/>
            <a:ext cx="1377501" cy="690113"/>
          </a:xfrm>
          <a:prstGeom prst="flowChartPreparati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400" b="1" dirty="0">
                <a:latin typeface="隶书" panose="02010509060101010101" pitchFamily="49" charset="-122"/>
                <a:ea typeface="隶书" panose="02010509060101010101" pitchFamily="49" charset="-122"/>
              </a:rPr>
              <a:t>收费套餐项目维护</a:t>
            </a:r>
          </a:p>
        </p:txBody>
      </p:sp>
      <p:sp>
        <p:nvSpPr>
          <p:cNvPr id="27" name="流程图: 准备 26"/>
          <p:cNvSpPr/>
          <p:nvPr/>
        </p:nvSpPr>
        <p:spPr>
          <a:xfrm>
            <a:off x="4621704" y="4517673"/>
            <a:ext cx="1236150" cy="690113"/>
          </a:xfrm>
          <a:prstGeom prst="flowChartPreparati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b="1" dirty="0">
                <a:latin typeface="隶书" panose="02010509060101010101" pitchFamily="49" charset="-122"/>
                <a:ea typeface="隶书" panose="02010509060101010101" pitchFamily="49" charset="-122"/>
              </a:rPr>
              <a:t>项目对应设备</a:t>
            </a:r>
          </a:p>
        </p:txBody>
      </p:sp>
      <p:sp>
        <p:nvSpPr>
          <p:cNvPr id="28" name="流程图: 准备 27"/>
          <p:cNvSpPr/>
          <p:nvPr/>
        </p:nvSpPr>
        <p:spPr>
          <a:xfrm>
            <a:off x="6513966" y="4540241"/>
            <a:ext cx="1377501" cy="690113"/>
          </a:xfrm>
          <a:prstGeom prst="flowChartPrepar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400" dirty="0">
                <a:latin typeface="隶书" panose="02010509060101010101" pitchFamily="49" charset="-122"/>
                <a:ea typeface="隶书" panose="02010509060101010101" pitchFamily="49" charset="-122"/>
              </a:rPr>
              <a:t>项目对应明细指标</a:t>
            </a:r>
          </a:p>
        </p:txBody>
      </p:sp>
      <p:sp>
        <p:nvSpPr>
          <p:cNvPr id="29" name="流程图: 准备 28"/>
          <p:cNvSpPr/>
          <p:nvPr/>
        </p:nvSpPr>
        <p:spPr>
          <a:xfrm>
            <a:off x="10537786" y="4412744"/>
            <a:ext cx="1377501" cy="690113"/>
          </a:xfrm>
          <a:prstGeom prst="flowChartPreparati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b="1" dirty="0">
                <a:latin typeface="隶书" panose="02010509060101010101" pitchFamily="49" charset="-122"/>
                <a:ea typeface="隶书" panose="02010509060101010101" pitchFamily="49" charset="-122"/>
              </a:rPr>
              <a:t>项目归类</a:t>
            </a:r>
          </a:p>
        </p:txBody>
      </p:sp>
      <p:sp>
        <p:nvSpPr>
          <p:cNvPr id="30" name="流程图: 准备 29"/>
          <p:cNvSpPr/>
          <p:nvPr/>
        </p:nvSpPr>
        <p:spPr>
          <a:xfrm>
            <a:off x="666054" y="4517673"/>
            <a:ext cx="1377501" cy="690113"/>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latin typeface="隶书" panose="02010509060101010101" pitchFamily="49" charset="-122"/>
                <a:ea typeface="隶书" panose="02010509060101010101" pitchFamily="49" charset="-122"/>
              </a:rPr>
              <a:t>收费项目字典表维护</a:t>
            </a:r>
          </a:p>
        </p:txBody>
      </p:sp>
      <p:pic>
        <p:nvPicPr>
          <p:cNvPr id="31" name="图片 30"/>
          <p:cNvPicPr>
            <a:picLocks noChangeAspect="1"/>
          </p:cNvPicPr>
          <p:nvPr/>
        </p:nvPicPr>
        <p:blipFill>
          <a:blip r:embed="rId6"/>
          <a:stretch>
            <a:fillRect/>
          </a:stretch>
        </p:blipFill>
        <p:spPr>
          <a:xfrm>
            <a:off x="4791156" y="5817654"/>
            <a:ext cx="1181202" cy="746825"/>
          </a:xfrm>
          <a:prstGeom prst="rect">
            <a:avLst/>
          </a:prstGeom>
        </p:spPr>
      </p:pic>
      <p:pic>
        <p:nvPicPr>
          <p:cNvPr id="32" name="图片 31"/>
          <p:cNvPicPr>
            <a:picLocks noChangeAspect="1"/>
          </p:cNvPicPr>
          <p:nvPr/>
        </p:nvPicPr>
        <p:blipFill>
          <a:blip r:embed="rId7"/>
          <a:stretch>
            <a:fillRect/>
          </a:stretch>
        </p:blipFill>
        <p:spPr>
          <a:xfrm>
            <a:off x="6792934" y="5842934"/>
            <a:ext cx="1325995" cy="784928"/>
          </a:xfrm>
          <a:prstGeom prst="rect">
            <a:avLst/>
          </a:prstGeom>
        </p:spPr>
      </p:pic>
      <p:pic>
        <p:nvPicPr>
          <p:cNvPr id="33" name="图片 32"/>
          <p:cNvPicPr>
            <a:picLocks noChangeAspect="1"/>
          </p:cNvPicPr>
          <p:nvPr/>
        </p:nvPicPr>
        <p:blipFill>
          <a:blip r:embed="rId2"/>
          <a:stretch>
            <a:fillRect/>
          </a:stretch>
        </p:blipFill>
        <p:spPr>
          <a:xfrm>
            <a:off x="769915" y="5920571"/>
            <a:ext cx="1257409" cy="762066"/>
          </a:xfrm>
          <a:prstGeom prst="rect">
            <a:avLst/>
          </a:prstGeom>
        </p:spPr>
      </p:pic>
      <p:pic>
        <p:nvPicPr>
          <p:cNvPr id="34" name="图片 33"/>
          <p:cNvPicPr>
            <a:picLocks noChangeAspect="1"/>
          </p:cNvPicPr>
          <p:nvPr/>
        </p:nvPicPr>
        <p:blipFill>
          <a:blip r:embed="rId3"/>
          <a:stretch>
            <a:fillRect/>
          </a:stretch>
        </p:blipFill>
        <p:spPr>
          <a:xfrm>
            <a:off x="2909484" y="5872672"/>
            <a:ext cx="1150720" cy="723963"/>
          </a:xfrm>
          <a:prstGeom prst="rect">
            <a:avLst/>
          </a:prstGeom>
        </p:spPr>
      </p:pic>
      <p:pic>
        <p:nvPicPr>
          <p:cNvPr id="35" name="图片 34"/>
          <p:cNvPicPr>
            <a:picLocks noChangeAspect="1"/>
          </p:cNvPicPr>
          <p:nvPr/>
        </p:nvPicPr>
        <p:blipFill>
          <a:blip r:embed="rId8"/>
          <a:stretch>
            <a:fillRect/>
          </a:stretch>
        </p:blipFill>
        <p:spPr>
          <a:xfrm>
            <a:off x="8917970" y="5837973"/>
            <a:ext cx="1150720" cy="693480"/>
          </a:xfrm>
          <a:prstGeom prst="rect">
            <a:avLst/>
          </a:prstGeom>
        </p:spPr>
      </p:pic>
      <p:sp>
        <p:nvSpPr>
          <p:cNvPr id="39" name="右箭头 38"/>
          <p:cNvSpPr/>
          <p:nvPr/>
        </p:nvSpPr>
        <p:spPr>
          <a:xfrm>
            <a:off x="2051564" y="4724992"/>
            <a:ext cx="577819" cy="275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右箭头 39"/>
          <p:cNvSpPr/>
          <p:nvPr/>
        </p:nvSpPr>
        <p:spPr>
          <a:xfrm>
            <a:off x="7933521" y="4757801"/>
            <a:ext cx="577819" cy="275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5894566" y="4738326"/>
            <a:ext cx="577819" cy="275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a:off x="4019239" y="4724992"/>
            <a:ext cx="577819" cy="275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流程图: 准备 43"/>
          <p:cNvSpPr/>
          <p:nvPr/>
        </p:nvSpPr>
        <p:spPr>
          <a:xfrm>
            <a:off x="8555462" y="4536688"/>
            <a:ext cx="1377501" cy="690113"/>
          </a:xfrm>
          <a:prstGeom prst="flowChartPreparati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latin typeface="隶书" panose="02010509060101010101" pitchFamily="49" charset="-122"/>
                <a:ea typeface="隶书" panose="02010509060101010101" pitchFamily="49" charset="-122"/>
              </a:rPr>
              <a:t>项目通道号对应</a:t>
            </a:r>
          </a:p>
        </p:txBody>
      </p:sp>
      <p:sp>
        <p:nvSpPr>
          <p:cNvPr id="4" name="左箭头 3"/>
          <p:cNvSpPr/>
          <p:nvPr/>
        </p:nvSpPr>
        <p:spPr>
          <a:xfrm rot="16200000">
            <a:off x="1034337" y="5339260"/>
            <a:ext cx="742033" cy="4205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5"/>
          <a:stretch>
            <a:fillRect/>
          </a:stretch>
        </p:blipFill>
        <p:spPr>
          <a:xfrm>
            <a:off x="10677525" y="5754146"/>
            <a:ext cx="1226926" cy="777307"/>
          </a:xfrm>
          <a:prstGeom prst="rect">
            <a:avLst/>
          </a:prstGeom>
        </p:spPr>
      </p:pic>
      <p:sp>
        <p:nvSpPr>
          <p:cNvPr id="45" name="左箭头 44"/>
          <p:cNvSpPr/>
          <p:nvPr/>
        </p:nvSpPr>
        <p:spPr>
          <a:xfrm rot="16200000">
            <a:off x="3130167" y="5342636"/>
            <a:ext cx="652262" cy="4205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左箭头 45"/>
          <p:cNvSpPr/>
          <p:nvPr/>
        </p:nvSpPr>
        <p:spPr>
          <a:xfrm rot="16200000">
            <a:off x="7038670" y="5332282"/>
            <a:ext cx="631557" cy="4205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左箭头 46"/>
          <p:cNvSpPr/>
          <p:nvPr/>
        </p:nvSpPr>
        <p:spPr>
          <a:xfrm rot="16200000">
            <a:off x="8995800" y="5330397"/>
            <a:ext cx="627791" cy="4205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左箭头 47"/>
          <p:cNvSpPr/>
          <p:nvPr/>
        </p:nvSpPr>
        <p:spPr>
          <a:xfrm rot="16200000">
            <a:off x="10857091" y="5241205"/>
            <a:ext cx="589633" cy="4205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左箭头 48"/>
          <p:cNvSpPr/>
          <p:nvPr/>
        </p:nvSpPr>
        <p:spPr>
          <a:xfrm rot="16200000">
            <a:off x="4968632" y="5287800"/>
            <a:ext cx="639116" cy="4205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右箭头 49"/>
          <p:cNvSpPr/>
          <p:nvPr/>
        </p:nvSpPr>
        <p:spPr>
          <a:xfrm>
            <a:off x="9947063" y="4713231"/>
            <a:ext cx="577819" cy="275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八角星 15"/>
          <p:cNvSpPr/>
          <p:nvPr/>
        </p:nvSpPr>
        <p:spPr>
          <a:xfrm>
            <a:off x="1326045" y="1593367"/>
            <a:ext cx="457432" cy="348221"/>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1" name="八角星 50"/>
          <p:cNvSpPr/>
          <p:nvPr/>
        </p:nvSpPr>
        <p:spPr>
          <a:xfrm>
            <a:off x="10265163" y="1591082"/>
            <a:ext cx="457432" cy="348221"/>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52" name="八角星 51"/>
          <p:cNvSpPr/>
          <p:nvPr/>
        </p:nvSpPr>
        <p:spPr>
          <a:xfrm>
            <a:off x="7876300" y="1552400"/>
            <a:ext cx="457432" cy="348221"/>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3" name="八角星 52"/>
          <p:cNvSpPr/>
          <p:nvPr/>
        </p:nvSpPr>
        <p:spPr>
          <a:xfrm>
            <a:off x="5615525" y="1550345"/>
            <a:ext cx="457432" cy="348221"/>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4" name="八角星 53"/>
          <p:cNvSpPr/>
          <p:nvPr/>
        </p:nvSpPr>
        <p:spPr>
          <a:xfrm>
            <a:off x="3484844" y="1538241"/>
            <a:ext cx="457432" cy="348221"/>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4" name="十六角星 23"/>
          <p:cNvSpPr/>
          <p:nvPr/>
        </p:nvSpPr>
        <p:spPr>
          <a:xfrm>
            <a:off x="1160222" y="4114430"/>
            <a:ext cx="455426" cy="392018"/>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5" name="十六角星 54"/>
          <p:cNvSpPr/>
          <p:nvPr/>
        </p:nvSpPr>
        <p:spPr>
          <a:xfrm>
            <a:off x="3132974" y="4126164"/>
            <a:ext cx="455426" cy="392018"/>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6" name="十六角星 55"/>
          <p:cNvSpPr/>
          <p:nvPr/>
        </p:nvSpPr>
        <p:spPr>
          <a:xfrm>
            <a:off x="5032832" y="4114430"/>
            <a:ext cx="455426" cy="392018"/>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7" name="十六角星 56"/>
          <p:cNvSpPr/>
          <p:nvPr/>
        </p:nvSpPr>
        <p:spPr>
          <a:xfrm>
            <a:off x="6956154" y="4136998"/>
            <a:ext cx="455426" cy="392018"/>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十六角星 57"/>
          <p:cNvSpPr/>
          <p:nvPr/>
        </p:nvSpPr>
        <p:spPr>
          <a:xfrm>
            <a:off x="9037904" y="4144670"/>
            <a:ext cx="455426" cy="392018"/>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59" name="十六角星 58"/>
          <p:cNvSpPr/>
          <p:nvPr/>
        </p:nvSpPr>
        <p:spPr>
          <a:xfrm>
            <a:off x="10942326" y="3998619"/>
            <a:ext cx="455426" cy="392018"/>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Tree>
    <p:extLst>
      <p:ext uri="{BB962C8B-B14F-4D97-AF65-F5344CB8AC3E}">
        <p14:creationId xmlns:p14="http://schemas.microsoft.com/office/powerpoint/2010/main" val="1363631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4039" y="387180"/>
            <a:ext cx="10131425" cy="790832"/>
          </a:xfrm>
        </p:spPr>
        <p:txBody>
          <a:bodyPr/>
          <a:lstStyle/>
          <a:p>
            <a:r>
              <a:rPr lang="zh-CN" altLang="en-US" b="1" dirty="0">
                <a:solidFill>
                  <a:schemeClr val="bg2"/>
                </a:solidFill>
              </a:rPr>
              <a:t>一、检查项目的增加</a:t>
            </a:r>
          </a:p>
        </p:txBody>
      </p:sp>
      <p:sp>
        <p:nvSpPr>
          <p:cNvPr id="3" name="内容占位符 2"/>
          <p:cNvSpPr>
            <a:spLocks noGrp="1"/>
          </p:cNvSpPr>
          <p:nvPr>
            <p:ph idx="1"/>
          </p:nvPr>
        </p:nvSpPr>
        <p:spPr>
          <a:xfrm>
            <a:off x="422191" y="1400264"/>
            <a:ext cx="10797745" cy="1005016"/>
          </a:xfrm>
        </p:spPr>
        <p:txBody>
          <a:bodyPr>
            <a:normAutofit fontScale="92500" lnSpcReduction="20000"/>
          </a:bodyPr>
          <a:lstStyle/>
          <a:p>
            <a:pPr marL="0" indent="0">
              <a:buNone/>
            </a:pPr>
            <a:r>
              <a:rPr lang="zh-CN" altLang="en-US" dirty="0"/>
              <a:t>（一）、首先增加</a:t>
            </a:r>
            <a:r>
              <a:rPr lang="zh-CN" altLang="en-US" b="1" dirty="0">
                <a:solidFill>
                  <a:schemeClr val="accent6">
                    <a:lumMod val="75000"/>
                  </a:schemeClr>
                </a:solidFill>
              </a:rPr>
              <a:t>检查科室</a:t>
            </a:r>
            <a:r>
              <a:rPr lang="zh-CN" altLang="en-US" dirty="0"/>
              <a:t>里能看到的</a:t>
            </a:r>
            <a:r>
              <a:rPr lang="zh-CN" altLang="en-US" b="1" dirty="0">
                <a:solidFill>
                  <a:schemeClr val="accent6">
                    <a:lumMod val="75000"/>
                  </a:schemeClr>
                </a:solidFill>
              </a:rPr>
              <a:t>客人检查项目</a:t>
            </a:r>
            <a:endParaRPr lang="en-US" altLang="zh-CN" b="1" dirty="0">
              <a:solidFill>
                <a:schemeClr val="accent6">
                  <a:lumMod val="75000"/>
                </a:schemeClr>
              </a:solidFill>
            </a:endParaRPr>
          </a:p>
          <a:p>
            <a:pPr marL="0" indent="0">
              <a:buNone/>
            </a:pPr>
            <a:r>
              <a:rPr lang="zh-CN" altLang="en-US" b="1" dirty="0">
                <a:solidFill>
                  <a:schemeClr val="accent6">
                    <a:lumMod val="75000"/>
                  </a:schemeClr>
                </a:solidFill>
              </a:rPr>
              <a:t>在体检系统里的“基础数据维护”</a:t>
            </a:r>
            <a:r>
              <a:rPr lang="en-US" altLang="zh-CN" b="1" dirty="0">
                <a:solidFill>
                  <a:schemeClr val="accent6">
                    <a:lumMod val="75000"/>
                  </a:schemeClr>
                </a:solidFill>
              </a:rPr>
              <a:t>——</a:t>
            </a:r>
            <a:r>
              <a:rPr lang="zh-CN" altLang="en-US" b="1" dirty="0">
                <a:solidFill>
                  <a:schemeClr val="accent6">
                    <a:lumMod val="75000"/>
                  </a:schemeClr>
                </a:solidFill>
              </a:rPr>
              <a:t>“收费项目字典表维护”，打开后，选择“体检项目”，如图：</a:t>
            </a:r>
            <a:endParaRPr lang="en-US" altLang="zh-CN" b="1" dirty="0">
              <a:solidFill>
                <a:schemeClr val="accent6">
                  <a:lumMod val="75000"/>
                </a:schemeClr>
              </a:solidFill>
            </a:endParaRPr>
          </a:p>
          <a:p>
            <a:pPr marL="0" indent="0">
              <a:buNone/>
            </a:pPr>
            <a:endParaRPr lang="en-US" altLang="zh-CN" b="1" dirty="0"/>
          </a:p>
        </p:txBody>
      </p:sp>
      <p:pic>
        <p:nvPicPr>
          <p:cNvPr id="4" name="图片 3"/>
          <p:cNvPicPr>
            <a:picLocks noChangeAspect="1"/>
          </p:cNvPicPr>
          <p:nvPr/>
        </p:nvPicPr>
        <p:blipFill>
          <a:blip r:embed="rId2"/>
          <a:stretch>
            <a:fillRect/>
          </a:stretch>
        </p:blipFill>
        <p:spPr>
          <a:xfrm>
            <a:off x="1350315" y="2009862"/>
            <a:ext cx="7126420" cy="4633527"/>
          </a:xfrm>
          <a:prstGeom prst="rect">
            <a:avLst/>
          </a:prstGeom>
        </p:spPr>
      </p:pic>
    </p:spTree>
    <p:extLst>
      <p:ext uri="{BB962C8B-B14F-4D97-AF65-F5344CB8AC3E}">
        <p14:creationId xmlns:p14="http://schemas.microsoft.com/office/powerpoint/2010/main" val="31190359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0746" y="733169"/>
            <a:ext cx="11467070" cy="5972432"/>
          </a:xfrm>
        </p:spPr>
        <p:txBody>
          <a:bodyPr>
            <a:normAutofit fontScale="92500" lnSpcReduction="10000"/>
          </a:bodyPr>
          <a:lstStyle/>
          <a:p>
            <a:pPr marL="0" indent="0">
              <a:buNone/>
            </a:pPr>
            <a:r>
              <a:rPr lang="zh-CN" altLang="en-US" dirty="0"/>
              <a:t>（二）、点击上面的“增加”按钮</a:t>
            </a:r>
            <a:endParaRPr lang="en-US" altLang="zh-CN" dirty="0"/>
          </a:p>
          <a:p>
            <a:pPr marL="0" indent="0">
              <a:buNone/>
            </a:pPr>
            <a:r>
              <a:rPr lang="zh-CN" altLang="en-US" dirty="0"/>
              <a:t>红色框的地方为必填项目：</a:t>
            </a:r>
            <a:endParaRPr lang="en-US" altLang="zh-CN" dirty="0"/>
          </a:p>
          <a:p>
            <a:pPr marL="0" indent="0">
              <a:buNone/>
            </a:pPr>
            <a:r>
              <a:rPr lang="zh-CN" altLang="en-US" dirty="0"/>
              <a:t>项目简体名称：为需增加检查项目的名称                        单价：为该项目的收费标准</a:t>
            </a:r>
            <a:endParaRPr lang="en-US" altLang="zh-CN" dirty="0"/>
          </a:p>
          <a:p>
            <a:pPr marL="0" indent="0">
              <a:buNone/>
            </a:pPr>
            <a:endParaRPr lang="en-US" altLang="zh-CN" dirty="0"/>
          </a:p>
          <a:p>
            <a:pPr marL="0" indent="0">
              <a:buNone/>
            </a:pPr>
            <a:r>
              <a:rPr lang="zh-CN" altLang="en-US" dirty="0"/>
              <a:t>有效否：为该项目是否有效，即是否在使用                    样本类型：查检项目的样本类型均为体液</a:t>
            </a:r>
            <a:endParaRPr lang="en-US" altLang="zh-CN" dirty="0"/>
          </a:p>
          <a:p>
            <a:pPr marL="0" indent="0">
              <a:buNone/>
            </a:pPr>
            <a:endParaRPr lang="en-US" altLang="zh-CN" dirty="0"/>
          </a:p>
          <a:p>
            <a:pPr marL="0" indent="0">
              <a:buNone/>
            </a:pPr>
            <a:r>
              <a:rPr lang="zh-CN" altLang="en-US" dirty="0"/>
              <a:t>打开对象名：为该项目为哪个科室类型来做                    憋尿否：为该检查项目是否需要“憋尿”或“空腹”等</a:t>
            </a:r>
            <a:endParaRPr lang="en-US" altLang="zh-CN" dirty="0"/>
          </a:p>
          <a:p>
            <a:pPr marL="0" indent="0">
              <a:buNone/>
            </a:pPr>
            <a:endParaRPr lang="en-US" altLang="zh-CN" dirty="0"/>
          </a:p>
          <a:p>
            <a:pPr marL="0" indent="0">
              <a:buNone/>
            </a:pPr>
            <a:r>
              <a:rPr lang="zh-CN" altLang="en-US" dirty="0"/>
              <a:t>检查人群：为该项目是针对检查人员性别                        血管颜色：检查项目默认为黑色</a:t>
            </a:r>
            <a:endParaRPr lang="en-US" altLang="zh-CN" dirty="0"/>
          </a:p>
          <a:p>
            <a:pPr marL="0" indent="0">
              <a:buNone/>
            </a:pPr>
            <a:endParaRPr lang="en-US" altLang="zh-CN" dirty="0"/>
          </a:p>
          <a:p>
            <a:pPr marL="0" indent="0">
              <a:buNone/>
            </a:pPr>
            <a:r>
              <a:rPr lang="zh-CN" altLang="en-US" dirty="0"/>
              <a:t>拼音码：为该项目拼音的第一个字母                               是否检验：为该项目是否为检验项目</a:t>
            </a:r>
            <a:endParaRPr lang="en-US" altLang="zh-CN" dirty="0"/>
          </a:p>
          <a:p>
            <a:pPr marL="0" indent="0">
              <a:buNone/>
            </a:pPr>
            <a:endParaRPr lang="en-US" altLang="zh-CN" dirty="0"/>
          </a:p>
          <a:p>
            <a:pPr marL="0" indent="0">
              <a:buNone/>
            </a:pPr>
            <a:r>
              <a:rPr lang="zh-CN" altLang="en-US" dirty="0"/>
              <a:t>每次检查时间：为该项目客人检查时所需时间                排列顺序号：为导检单所在的顺序，按项目检查部</a:t>
            </a:r>
            <a:endParaRPr lang="en-US" altLang="zh-CN" dirty="0"/>
          </a:p>
          <a:p>
            <a:pPr marL="0" indent="0">
              <a:buNone/>
            </a:pPr>
            <a:r>
              <a:rPr lang="en-US" altLang="zh-CN" dirty="0"/>
              <a:t>                                                                                                               </a:t>
            </a:r>
            <a:r>
              <a:rPr lang="zh-CN" altLang="en-US" dirty="0"/>
              <a:t>位类型进行编号  </a:t>
            </a: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28442622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
            <a:ext cx="12192000" cy="6952736"/>
          </a:xfrm>
          <a:prstGeom prst="rect">
            <a:avLst/>
          </a:prstGeom>
        </p:spPr>
      </p:pic>
    </p:spTree>
    <p:extLst>
      <p:ext uri="{BB962C8B-B14F-4D97-AF65-F5344CB8AC3E}">
        <p14:creationId xmlns:p14="http://schemas.microsoft.com/office/powerpoint/2010/main" val="3304208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26070" y="98855"/>
            <a:ext cx="8915399" cy="686878"/>
          </a:xfrm>
        </p:spPr>
        <p:txBody>
          <a:bodyPr>
            <a:normAutofit/>
          </a:bodyPr>
          <a:lstStyle/>
          <a:p>
            <a:r>
              <a:rPr lang="zh-CN" altLang="en-US" dirty="0"/>
              <a:t>体检系统主要模块</a:t>
            </a:r>
            <a:r>
              <a:rPr lang="en-US" altLang="zh-CN" dirty="0"/>
              <a:t>(</a:t>
            </a:r>
            <a:r>
              <a:rPr lang="zh-CN" altLang="en-US" dirty="0"/>
              <a:t>一</a:t>
            </a:r>
            <a:r>
              <a:rPr lang="en-US" altLang="zh-CN" dirty="0"/>
              <a:t>)</a:t>
            </a:r>
            <a:r>
              <a:rPr lang="zh-CN" altLang="en-US" dirty="0"/>
              <a:t>：</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80" y="889687"/>
            <a:ext cx="2152650" cy="298132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245" y="894592"/>
            <a:ext cx="1914525" cy="38576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164" y="889687"/>
            <a:ext cx="1771650" cy="377190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9171" y="889687"/>
            <a:ext cx="1762125" cy="311467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3734" y="889687"/>
            <a:ext cx="1800225" cy="3724275"/>
          </a:xfrm>
          <a:prstGeom prst="rect">
            <a:avLst/>
          </a:prstGeom>
        </p:spPr>
      </p:pic>
      <p:sp>
        <p:nvSpPr>
          <p:cNvPr id="18" name="剪去同侧角的矩形 17"/>
          <p:cNvSpPr/>
          <p:nvPr/>
        </p:nvSpPr>
        <p:spPr>
          <a:xfrm>
            <a:off x="1036112" y="5209308"/>
            <a:ext cx="1671950" cy="1549838"/>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系统管理员</a:t>
            </a:r>
            <a:endParaRPr lang="en-US" altLang="zh-CN" dirty="0"/>
          </a:p>
          <a:p>
            <a:pPr algn="ctr"/>
            <a:endParaRPr lang="zh-CN" altLang="en-US" dirty="0"/>
          </a:p>
        </p:txBody>
      </p:sp>
      <p:sp>
        <p:nvSpPr>
          <p:cNvPr id="19" name="剪去同侧角的矩形 18"/>
          <p:cNvSpPr/>
          <p:nvPr/>
        </p:nvSpPr>
        <p:spPr>
          <a:xfrm>
            <a:off x="3120934" y="5209308"/>
            <a:ext cx="1593048" cy="1549838"/>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财务部</a:t>
            </a:r>
            <a:endParaRPr lang="en-US" altLang="zh-CN" dirty="0"/>
          </a:p>
          <a:p>
            <a:pPr algn="ctr"/>
            <a:r>
              <a:rPr lang="zh-CN" altLang="en-US" dirty="0"/>
              <a:t>收银员</a:t>
            </a:r>
          </a:p>
        </p:txBody>
      </p:sp>
      <p:sp>
        <p:nvSpPr>
          <p:cNvPr id="20" name="剪去同侧角的矩形 19"/>
          <p:cNvSpPr/>
          <p:nvPr/>
        </p:nvSpPr>
        <p:spPr>
          <a:xfrm>
            <a:off x="5254966" y="5209307"/>
            <a:ext cx="1550870" cy="1549838"/>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前台组</a:t>
            </a:r>
          </a:p>
        </p:txBody>
      </p:sp>
      <p:sp>
        <p:nvSpPr>
          <p:cNvPr id="21" name="剪去同侧角的矩形 20"/>
          <p:cNvSpPr/>
          <p:nvPr/>
        </p:nvSpPr>
        <p:spPr>
          <a:xfrm>
            <a:off x="7139346" y="5195849"/>
            <a:ext cx="1671950" cy="1549838"/>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采血组</a:t>
            </a:r>
            <a:endParaRPr lang="en-US" altLang="zh-CN" dirty="0"/>
          </a:p>
          <a:p>
            <a:pPr algn="ctr"/>
            <a:r>
              <a:rPr lang="zh-CN" altLang="en-US" dirty="0"/>
              <a:t>采血台</a:t>
            </a:r>
          </a:p>
        </p:txBody>
      </p:sp>
      <p:sp>
        <p:nvSpPr>
          <p:cNvPr id="22" name="剪去同侧角的矩形 21"/>
          <p:cNvSpPr/>
          <p:nvPr/>
        </p:nvSpPr>
        <p:spPr>
          <a:xfrm>
            <a:off x="9087896" y="5209308"/>
            <a:ext cx="1671950" cy="1549837"/>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检查组</a:t>
            </a:r>
            <a:endParaRPr lang="en-US" altLang="zh-CN" dirty="0"/>
          </a:p>
          <a:p>
            <a:pPr algn="ctr"/>
            <a:r>
              <a:rPr lang="zh-CN" altLang="en-US" dirty="0"/>
              <a:t>检查科室</a:t>
            </a:r>
          </a:p>
        </p:txBody>
      </p:sp>
      <p:sp>
        <p:nvSpPr>
          <p:cNvPr id="2" name="上箭头 1"/>
          <p:cNvSpPr/>
          <p:nvPr/>
        </p:nvSpPr>
        <p:spPr>
          <a:xfrm>
            <a:off x="7786702" y="4004362"/>
            <a:ext cx="402229" cy="11776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3"/>
          <p:cNvSpPr/>
          <p:nvPr/>
        </p:nvSpPr>
        <p:spPr>
          <a:xfrm>
            <a:off x="1652838" y="3871012"/>
            <a:ext cx="402229" cy="13382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上箭头 14"/>
          <p:cNvSpPr/>
          <p:nvPr/>
        </p:nvSpPr>
        <p:spPr>
          <a:xfrm>
            <a:off x="9722756" y="4613962"/>
            <a:ext cx="402229" cy="7204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上箭头 15"/>
          <p:cNvSpPr/>
          <p:nvPr/>
        </p:nvSpPr>
        <p:spPr>
          <a:xfrm>
            <a:off x="5850648" y="4661587"/>
            <a:ext cx="402229" cy="7204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上箭头 16"/>
          <p:cNvSpPr/>
          <p:nvPr/>
        </p:nvSpPr>
        <p:spPr>
          <a:xfrm>
            <a:off x="3758750" y="4766361"/>
            <a:ext cx="402229" cy="7204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7475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20131"/>
            <a:ext cx="10245811" cy="988539"/>
          </a:xfrm>
        </p:spPr>
        <p:txBody>
          <a:bodyPr>
            <a:normAutofit fontScale="90000"/>
          </a:bodyPr>
          <a:lstStyle/>
          <a:p>
            <a:r>
              <a:rPr lang="zh-CN" altLang="en-US" dirty="0"/>
              <a:t>标红所有项目填完整后，点击“保存”，保存后再“双击”刚才所加项目，勾选该项目科室需要检查内容。</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965620" y="1495743"/>
            <a:ext cx="10161905" cy="5085714"/>
          </a:xfrm>
          <a:prstGeom prst="rect">
            <a:avLst/>
          </a:prstGeom>
        </p:spPr>
      </p:pic>
    </p:spTree>
    <p:extLst>
      <p:ext uri="{BB962C8B-B14F-4D97-AF65-F5344CB8AC3E}">
        <p14:creationId xmlns:p14="http://schemas.microsoft.com/office/powerpoint/2010/main" val="351231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2914" y="761712"/>
            <a:ext cx="10947076" cy="6096288"/>
          </a:xfrm>
          <a:prstGeom prst="rect">
            <a:avLst/>
          </a:prstGeom>
        </p:spPr>
      </p:pic>
      <p:sp>
        <p:nvSpPr>
          <p:cNvPr id="3" name="内容占位符 2"/>
          <p:cNvSpPr>
            <a:spLocks noGrp="1"/>
          </p:cNvSpPr>
          <p:nvPr>
            <p:ph idx="1"/>
          </p:nvPr>
        </p:nvSpPr>
        <p:spPr>
          <a:xfrm>
            <a:off x="0" y="173461"/>
            <a:ext cx="11434118" cy="473520"/>
          </a:xfrm>
        </p:spPr>
        <p:txBody>
          <a:bodyPr/>
          <a:lstStyle/>
          <a:p>
            <a:pPr marL="0" indent="0">
              <a:buNone/>
            </a:pPr>
            <a:r>
              <a:rPr lang="zh-CN" altLang="en-US" dirty="0"/>
              <a:t>把刚才增加“检查项目”让前台能看得</a:t>
            </a:r>
            <a:endParaRPr lang="en-US" altLang="zh-CN" dirty="0"/>
          </a:p>
          <a:p>
            <a:pPr marL="0" indent="0">
              <a:buNone/>
            </a:pPr>
            <a:endParaRPr lang="zh-CN" altLang="en-US" dirty="0"/>
          </a:p>
        </p:txBody>
      </p:sp>
    </p:spTree>
    <p:extLst>
      <p:ext uri="{BB962C8B-B14F-4D97-AF65-F5344CB8AC3E}">
        <p14:creationId xmlns:p14="http://schemas.microsoft.com/office/powerpoint/2010/main" val="1766840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5947" y="337751"/>
            <a:ext cx="11821296" cy="584887"/>
          </a:xfrm>
        </p:spPr>
        <p:txBody>
          <a:bodyPr/>
          <a:lstStyle/>
          <a:p>
            <a:pPr marL="0" indent="0">
              <a:buNone/>
            </a:pPr>
            <a:r>
              <a:rPr lang="zh-CN" altLang="en-US" dirty="0"/>
              <a:t>        增加完毕后，双击刚增加的项目名称。见下图：</a:t>
            </a:r>
            <a:endParaRPr lang="en-US" altLang="zh-CN" dirty="0"/>
          </a:p>
          <a:p>
            <a:pPr marL="0" indent="0">
              <a:buNone/>
            </a:pPr>
            <a:endParaRPr lang="zh-CN" altLang="en-US" dirty="0"/>
          </a:p>
        </p:txBody>
      </p:sp>
      <p:pic>
        <p:nvPicPr>
          <p:cNvPr id="5" name="图片 4"/>
          <p:cNvPicPr>
            <a:picLocks noChangeAspect="1"/>
          </p:cNvPicPr>
          <p:nvPr/>
        </p:nvPicPr>
        <p:blipFill>
          <a:blip r:embed="rId2"/>
          <a:stretch>
            <a:fillRect/>
          </a:stretch>
        </p:blipFill>
        <p:spPr>
          <a:xfrm>
            <a:off x="1168396" y="630193"/>
            <a:ext cx="9689074" cy="6227479"/>
          </a:xfrm>
          <a:prstGeom prst="rect">
            <a:avLst/>
          </a:prstGeom>
        </p:spPr>
      </p:pic>
    </p:spTree>
    <p:extLst>
      <p:ext uri="{BB962C8B-B14F-4D97-AF65-F5344CB8AC3E}">
        <p14:creationId xmlns:p14="http://schemas.microsoft.com/office/powerpoint/2010/main" val="3074546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8906" y="323490"/>
            <a:ext cx="8534400" cy="969512"/>
          </a:xfrm>
        </p:spPr>
        <p:txBody>
          <a:bodyPr/>
          <a:lstStyle/>
          <a:p>
            <a:r>
              <a:rPr lang="zh-CN" altLang="en-US" dirty="0"/>
              <a:t>检查项目对应科室：</a:t>
            </a:r>
          </a:p>
        </p:txBody>
      </p:sp>
      <p:pic>
        <p:nvPicPr>
          <p:cNvPr id="4" name="图片 3"/>
          <p:cNvPicPr>
            <a:picLocks noChangeAspect="1"/>
          </p:cNvPicPr>
          <p:nvPr/>
        </p:nvPicPr>
        <p:blipFill>
          <a:blip r:embed="rId2"/>
          <a:stretch>
            <a:fillRect/>
          </a:stretch>
        </p:blipFill>
        <p:spPr>
          <a:xfrm>
            <a:off x="252561" y="1127672"/>
            <a:ext cx="11574253" cy="5545939"/>
          </a:xfrm>
          <a:prstGeom prst="rect">
            <a:avLst/>
          </a:prstGeom>
        </p:spPr>
      </p:pic>
    </p:spTree>
    <p:extLst>
      <p:ext uri="{BB962C8B-B14F-4D97-AF65-F5344CB8AC3E}">
        <p14:creationId xmlns:p14="http://schemas.microsoft.com/office/powerpoint/2010/main" val="4241487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046" y="217256"/>
            <a:ext cx="8534400" cy="774781"/>
          </a:xfrm>
        </p:spPr>
        <p:txBody>
          <a:bodyPr/>
          <a:lstStyle/>
          <a:p>
            <a:r>
              <a:rPr lang="zh-CN" altLang="en-US" dirty="0"/>
              <a:t>检查项目对应部位：</a:t>
            </a:r>
          </a:p>
        </p:txBody>
      </p:sp>
      <p:pic>
        <p:nvPicPr>
          <p:cNvPr id="4" name="图片 3"/>
          <p:cNvPicPr>
            <a:picLocks noChangeAspect="1"/>
          </p:cNvPicPr>
          <p:nvPr/>
        </p:nvPicPr>
        <p:blipFill>
          <a:blip r:embed="rId2"/>
          <a:stretch>
            <a:fillRect/>
          </a:stretch>
        </p:blipFill>
        <p:spPr>
          <a:xfrm>
            <a:off x="434046" y="916986"/>
            <a:ext cx="11211614" cy="5804595"/>
          </a:xfrm>
          <a:prstGeom prst="rect">
            <a:avLst/>
          </a:prstGeom>
        </p:spPr>
      </p:pic>
    </p:spTree>
    <p:extLst>
      <p:ext uri="{BB962C8B-B14F-4D97-AF65-F5344CB8AC3E}">
        <p14:creationId xmlns:p14="http://schemas.microsoft.com/office/powerpoint/2010/main" val="28697825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90616" y="64691"/>
            <a:ext cx="12101384" cy="6670459"/>
          </a:xfrm>
          <a:prstGeom prst="rect">
            <a:avLst/>
          </a:prstGeom>
        </p:spPr>
      </p:pic>
    </p:spTree>
    <p:extLst>
      <p:ext uri="{BB962C8B-B14F-4D97-AF65-F5344CB8AC3E}">
        <p14:creationId xmlns:p14="http://schemas.microsoft.com/office/powerpoint/2010/main" val="11384425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89608" y="0"/>
            <a:ext cx="10723809" cy="3012821"/>
          </a:xfrm>
          <a:prstGeom prst="rect">
            <a:avLst/>
          </a:prstGeom>
        </p:spPr>
      </p:pic>
      <p:pic>
        <p:nvPicPr>
          <p:cNvPr id="5" name="图片 4"/>
          <p:cNvPicPr>
            <a:picLocks noChangeAspect="1"/>
          </p:cNvPicPr>
          <p:nvPr/>
        </p:nvPicPr>
        <p:blipFill>
          <a:blip r:embed="rId3"/>
          <a:stretch>
            <a:fillRect/>
          </a:stretch>
        </p:blipFill>
        <p:spPr>
          <a:xfrm>
            <a:off x="389608" y="1729312"/>
            <a:ext cx="10723809" cy="4906266"/>
          </a:xfrm>
          <a:prstGeom prst="rect">
            <a:avLst/>
          </a:prstGeom>
        </p:spPr>
      </p:pic>
    </p:spTree>
    <p:extLst>
      <p:ext uri="{BB962C8B-B14F-4D97-AF65-F5344CB8AC3E}">
        <p14:creationId xmlns:p14="http://schemas.microsoft.com/office/powerpoint/2010/main" val="4163489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73461"/>
            <a:ext cx="11434118" cy="634314"/>
          </a:xfrm>
        </p:spPr>
        <p:txBody>
          <a:bodyPr/>
          <a:lstStyle/>
          <a:p>
            <a:pPr marL="0" indent="0">
              <a:buNone/>
            </a:pPr>
            <a:r>
              <a:rPr lang="zh-CN" altLang="en-US" dirty="0"/>
              <a:t>（四）、把刚才增加“检查项目”让前台能看得</a:t>
            </a:r>
            <a:endParaRPr lang="en-US" altLang="zh-CN" dirty="0"/>
          </a:p>
          <a:p>
            <a:pPr marL="0" indent="0">
              <a:buNone/>
            </a:pPr>
            <a:endParaRPr lang="zh-CN" altLang="en-US" dirty="0"/>
          </a:p>
        </p:txBody>
      </p:sp>
      <p:pic>
        <p:nvPicPr>
          <p:cNvPr id="4" name="图片 3"/>
          <p:cNvPicPr>
            <a:picLocks noChangeAspect="1"/>
          </p:cNvPicPr>
          <p:nvPr/>
        </p:nvPicPr>
        <p:blipFill>
          <a:blip r:embed="rId2"/>
          <a:stretch>
            <a:fillRect/>
          </a:stretch>
        </p:blipFill>
        <p:spPr>
          <a:xfrm>
            <a:off x="749869" y="663145"/>
            <a:ext cx="10354736" cy="6116425"/>
          </a:xfrm>
          <a:prstGeom prst="rect">
            <a:avLst/>
          </a:prstGeom>
        </p:spPr>
      </p:pic>
    </p:spTree>
    <p:extLst>
      <p:ext uri="{BB962C8B-B14F-4D97-AF65-F5344CB8AC3E}">
        <p14:creationId xmlns:p14="http://schemas.microsoft.com/office/powerpoint/2010/main" val="97842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7795" y="836762"/>
            <a:ext cx="11186983" cy="5844124"/>
          </a:xfrm>
        </p:spPr>
        <p:txBody>
          <a:bodyPr>
            <a:normAutofit fontScale="85000" lnSpcReduction="20000"/>
          </a:bodyPr>
          <a:lstStyle/>
          <a:p>
            <a:pPr marL="0" indent="0">
              <a:buNone/>
            </a:pPr>
            <a:r>
              <a:rPr lang="zh-CN" altLang="en-US" dirty="0"/>
              <a:t>套餐名称：为需要增加的项目名称</a:t>
            </a:r>
            <a:endParaRPr lang="en-US" altLang="zh-CN" dirty="0"/>
          </a:p>
          <a:p>
            <a:pPr marL="0" indent="0">
              <a:buNone/>
            </a:pPr>
            <a:endParaRPr lang="en-US" altLang="zh-CN" dirty="0"/>
          </a:p>
          <a:p>
            <a:pPr marL="0" indent="0">
              <a:buNone/>
            </a:pPr>
            <a:r>
              <a:rPr lang="zh-CN" altLang="en-US" dirty="0"/>
              <a:t>对应单位：为该项目对应的单位名称，一般为“</a:t>
            </a:r>
            <a:r>
              <a:rPr lang="en-US" altLang="zh-CN" dirty="0"/>
              <a:t>XX</a:t>
            </a:r>
            <a:r>
              <a:rPr lang="zh-CN" altLang="en-US" dirty="0"/>
              <a:t>散户单位”，例如：昆明散户单位</a:t>
            </a:r>
            <a:endParaRPr lang="en-US" altLang="zh-CN" dirty="0"/>
          </a:p>
          <a:p>
            <a:pPr marL="0" indent="0">
              <a:buNone/>
            </a:pPr>
            <a:endParaRPr lang="en-US" altLang="zh-CN" dirty="0"/>
          </a:p>
          <a:p>
            <a:pPr marL="0" indent="0">
              <a:buNone/>
            </a:pPr>
            <a:r>
              <a:rPr lang="zh-CN" altLang="en-US" dirty="0"/>
              <a:t>单价：为该项目收取客人的收费标准，此价格必须与                         里的价格一致</a:t>
            </a:r>
            <a:endParaRPr lang="en-US" altLang="zh-CN" dirty="0"/>
          </a:p>
          <a:p>
            <a:pPr marL="0" indent="0">
              <a:buNone/>
            </a:pPr>
            <a:endParaRPr lang="en-US" altLang="zh-CN" dirty="0"/>
          </a:p>
          <a:p>
            <a:pPr marL="0" indent="0">
              <a:buNone/>
            </a:pPr>
            <a:r>
              <a:rPr lang="zh-CN" altLang="en-US" dirty="0"/>
              <a:t>允许折扣：为该项目是否允许打折</a:t>
            </a:r>
            <a:endParaRPr lang="en-US" altLang="zh-CN" dirty="0"/>
          </a:p>
          <a:p>
            <a:pPr marL="0" indent="0">
              <a:buNone/>
            </a:pPr>
            <a:endParaRPr lang="en-US" altLang="zh-CN" dirty="0"/>
          </a:p>
          <a:p>
            <a:pPr marL="0" indent="0">
              <a:buNone/>
            </a:pPr>
            <a:r>
              <a:rPr lang="zh-CN" altLang="en-US" dirty="0"/>
              <a:t>加项否：为该项目是否可以用于加项，一般为“是”</a:t>
            </a:r>
            <a:endParaRPr lang="en-US" altLang="zh-CN" dirty="0"/>
          </a:p>
          <a:p>
            <a:pPr marL="0" indent="0">
              <a:buNone/>
            </a:pPr>
            <a:endParaRPr lang="en-US" altLang="zh-CN" dirty="0"/>
          </a:p>
          <a:p>
            <a:pPr marL="0" indent="0">
              <a:buNone/>
            </a:pPr>
            <a:r>
              <a:rPr lang="zh-CN" altLang="en-US" dirty="0"/>
              <a:t>拼音码：为该项目全拼的第一个字母</a:t>
            </a:r>
            <a:endParaRPr lang="en-US" altLang="zh-CN" dirty="0"/>
          </a:p>
          <a:p>
            <a:pPr marL="0" indent="0">
              <a:buNone/>
            </a:pPr>
            <a:endParaRPr lang="en-US" altLang="zh-CN" dirty="0"/>
          </a:p>
          <a:p>
            <a:pPr marL="0" indent="0">
              <a:buNone/>
            </a:pPr>
            <a:r>
              <a:rPr lang="zh-CN" altLang="en-US" dirty="0"/>
              <a:t>套餐对应性别：若该项目检查人员为女性，这里就选择“女”，如果是男女通用则选择“全部”</a:t>
            </a:r>
            <a:endParaRPr lang="en-US" altLang="zh-CN" dirty="0"/>
          </a:p>
          <a:p>
            <a:pPr marL="0" indent="0">
              <a:buNone/>
            </a:pPr>
            <a:endParaRPr lang="en-US" altLang="zh-CN" dirty="0"/>
          </a:p>
          <a:p>
            <a:pPr marL="0" indent="0">
              <a:buNone/>
            </a:pPr>
            <a:r>
              <a:rPr lang="zh-CN" altLang="en-US" dirty="0"/>
              <a:t>有效否：该项目是否有效</a:t>
            </a:r>
            <a:endParaRPr lang="en-US" altLang="zh-CN" dirty="0"/>
          </a:p>
          <a:p>
            <a:pPr marL="0" indent="0">
              <a:buNone/>
            </a:pPr>
            <a:endParaRPr lang="en-US" altLang="zh-CN" dirty="0"/>
          </a:p>
          <a:p>
            <a:pPr marL="0" indent="0">
              <a:buNone/>
            </a:pPr>
            <a:r>
              <a:rPr lang="zh-CN" altLang="en-US" dirty="0"/>
              <a:t>排列顺序号：为导检单所在的顺序，按项目检查部位类型进行编号  </a:t>
            </a:r>
            <a:endParaRPr lang="en-US" altLang="zh-CN" dirty="0"/>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2"/>
          <a:stretch>
            <a:fillRect/>
          </a:stretch>
        </p:blipFill>
        <p:spPr>
          <a:xfrm>
            <a:off x="5378880" y="1680681"/>
            <a:ext cx="1172960" cy="607884"/>
          </a:xfrm>
          <a:prstGeom prst="rect">
            <a:avLst/>
          </a:prstGeom>
        </p:spPr>
      </p:pic>
    </p:spTree>
    <p:extLst>
      <p:ext uri="{BB962C8B-B14F-4D97-AF65-F5344CB8AC3E}">
        <p14:creationId xmlns:p14="http://schemas.microsoft.com/office/powerpoint/2010/main" val="3325524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5947" y="337751"/>
            <a:ext cx="11821296" cy="584887"/>
          </a:xfrm>
        </p:spPr>
        <p:txBody>
          <a:bodyPr/>
          <a:lstStyle/>
          <a:p>
            <a:pPr marL="0" indent="0">
              <a:buNone/>
            </a:pPr>
            <a:r>
              <a:rPr lang="zh-CN" altLang="en-US" dirty="0"/>
              <a:t>（五）、增加完毕后，双击刚增加的项目名称。见下图：</a:t>
            </a:r>
            <a:endParaRPr lang="en-US" altLang="zh-CN" dirty="0"/>
          </a:p>
          <a:p>
            <a:pPr marL="0" indent="0">
              <a:buNone/>
            </a:pPr>
            <a:endParaRPr lang="zh-CN" altLang="en-US" dirty="0"/>
          </a:p>
        </p:txBody>
      </p:sp>
      <p:pic>
        <p:nvPicPr>
          <p:cNvPr id="5" name="图片 4"/>
          <p:cNvPicPr>
            <a:picLocks noChangeAspect="1"/>
          </p:cNvPicPr>
          <p:nvPr/>
        </p:nvPicPr>
        <p:blipFill>
          <a:blip r:embed="rId2"/>
          <a:stretch>
            <a:fillRect/>
          </a:stretch>
        </p:blipFill>
        <p:spPr>
          <a:xfrm>
            <a:off x="1168396" y="630193"/>
            <a:ext cx="9689074" cy="6227479"/>
          </a:xfrm>
          <a:prstGeom prst="rect">
            <a:avLst/>
          </a:prstGeom>
        </p:spPr>
      </p:pic>
    </p:spTree>
    <p:extLst>
      <p:ext uri="{BB962C8B-B14F-4D97-AF65-F5344CB8AC3E}">
        <p14:creationId xmlns:p14="http://schemas.microsoft.com/office/powerpoint/2010/main" val="3538156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63197" y="286359"/>
            <a:ext cx="5603724" cy="710420"/>
          </a:xfrm>
        </p:spPr>
        <p:txBody>
          <a:bodyPr/>
          <a:lstStyle/>
          <a:p>
            <a:r>
              <a:rPr lang="zh-CN" altLang="en-US" dirty="0"/>
              <a:t>体检系统主要模块</a:t>
            </a:r>
            <a:r>
              <a:rPr lang="en-US" altLang="zh-CN" dirty="0"/>
              <a:t>(</a:t>
            </a:r>
            <a:r>
              <a:rPr lang="zh-CN" altLang="en-US" dirty="0"/>
              <a:t>二</a:t>
            </a:r>
            <a:r>
              <a:rPr lang="en-US" altLang="zh-CN" dirty="0"/>
              <a:t>)</a:t>
            </a:r>
            <a:r>
              <a:rPr lang="zh-CN" altLang="en-US" dirty="0"/>
              <a:t>：</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4857" y="1002571"/>
            <a:ext cx="1724025" cy="314325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261" y="996779"/>
            <a:ext cx="1733550" cy="22193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099" y="996779"/>
            <a:ext cx="1905000" cy="367665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504" y="996779"/>
            <a:ext cx="1771650" cy="3800475"/>
          </a:xfrm>
          <a:prstGeom prst="rect">
            <a:avLst/>
          </a:prstGeom>
        </p:spPr>
      </p:pic>
      <p:sp>
        <p:nvSpPr>
          <p:cNvPr id="8" name="剪去同侧角的矩形 7"/>
          <p:cNvSpPr/>
          <p:nvPr/>
        </p:nvSpPr>
        <p:spPr>
          <a:xfrm>
            <a:off x="1260720" y="5366327"/>
            <a:ext cx="1523669" cy="1392819"/>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销售订单</a:t>
            </a:r>
          </a:p>
        </p:txBody>
      </p:sp>
      <p:sp>
        <p:nvSpPr>
          <p:cNvPr id="10" name="剪去同侧角的矩形 9"/>
          <p:cNvSpPr/>
          <p:nvPr/>
        </p:nvSpPr>
        <p:spPr>
          <a:xfrm>
            <a:off x="3524343" y="5383849"/>
            <a:ext cx="1683021" cy="1392819"/>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客服人员</a:t>
            </a:r>
          </a:p>
        </p:txBody>
      </p:sp>
      <p:sp>
        <p:nvSpPr>
          <p:cNvPr id="11" name="剪去同侧角的矩形 10"/>
          <p:cNvSpPr/>
          <p:nvPr/>
        </p:nvSpPr>
        <p:spPr>
          <a:xfrm>
            <a:off x="6155321" y="5366327"/>
            <a:ext cx="1538567" cy="1392819"/>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往集团上传数据</a:t>
            </a:r>
          </a:p>
        </p:txBody>
      </p:sp>
      <p:sp>
        <p:nvSpPr>
          <p:cNvPr id="12" name="剪去同侧角的矩形 11"/>
          <p:cNvSpPr/>
          <p:nvPr/>
        </p:nvSpPr>
        <p:spPr>
          <a:xfrm>
            <a:off x="8148799" y="5366327"/>
            <a:ext cx="1505947" cy="1392819"/>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检验科检验数据录入</a:t>
            </a:r>
            <a:endParaRPr lang="en-US" altLang="zh-CN" dirty="0"/>
          </a:p>
          <a:p>
            <a:pPr algn="ctr"/>
            <a:endParaRPr lang="zh-CN" altLang="en-US" dirty="0"/>
          </a:p>
        </p:txBody>
      </p:sp>
      <p:sp>
        <p:nvSpPr>
          <p:cNvPr id="3" name="上箭头 2"/>
          <p:cNvSpPr/>
          <p:nvPr/>
        </p:nvSpPr>
        <p:spPr>
          <a:xfrm>
            <a:off x="1780238" y="3216104"/>
            <a:ext cx="484632" cy="215022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4104751" y="4673429"/>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3"/>
          <p:cNvSpPr/>
          <p:nvPr/>
        </p:nvSpPr>
        <p:spPr>
          <a:xfrm>
            <a:off x="6682289" y="4145821"/>
            <a:ext cx="484632" cy="122050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上箭头 14"/>
          <p:cNvSpPr/>
          <p:nvPr/>
        </p:nvSpPr>
        <p:spPr>
          <a:xfrm>
            <a:off x="8739643" y="4797254"/>
            <a:ext cx="324257" cy="5489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56351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724931"/>
            <a:ext cx="10881712" cy="2652584"/>
          </a:xfrm>
        </p:spPr>
        <p:txBody>
          <a:bodyPr/>
          <a:lstStyle/>
          <a:p>
            <a:r>
              <a:rPr lang="zh-CN" altLang="en-US" dirty="0"/>
              <a:t>点击“新增”，在“收费项目名称”                        </a:t>
            </a:r>
            <a:br>
              <a:rPr lang="en-US" altLang="zh-CN" dirty="0"/>
            </a:br>
            <a:br>
              <a:rPr lang="en-US" altLang="zh-CN" dirty="0"/>
            </a:br>
            <a:r>
              <a:rPr lang="zh-CN" altLang="en-US" dirty="0"/>
              <a:t>里找到与之相对应的项目名称后，保存即可。</a:t>
            </a:r>
          </a:p>
        </p:txBody>
      </p:sp>
      <p:pic>
        <p:nvPicPr>
          <p:cNvPr id="4" name="图片 3"/>
          <p:cNvPicPr>
            <a:picLocks noChangeAspect="1"/>
          </p:cNvPicPr>
          <p:nvPr/>
        </p:nvPicPr>
        <p:blipFill>
          <a:blip r:embed="rId2"/>
          <a:stretch>
            <a:fillRect/>
          </a:stretch>
        </p:blipFill>
        <p:spPr>
          <a:xfrm>
            <a:off x="8106503" y="1150382"/>
            <a:ext cx="2819048" cy="714286"/>
          </a:xfrm>
          <a:prstGeom prst="rect">
            <a:avLst/>
          </a:prstGeom>
        </p:spPr>
      </p:pic>
    </p:spTree>
    <p:extLst>
      <p:ext uri="{BB962C8B-B14F-4D97-AF65-F5344CB8AC3E}">
        <p14:creationId xmlns:p14="http://schemas.microsoft.com/office/powerpoint/2010/main" val="18545273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84428" y="1293341"/>
            <a:ext cx="8336220" cy="5473276"/>
          </a:xfrm>
          <a:prstGeom prst="rect">
            <a:avLst/>
          </a:prstGeom>
        </p:spPr>
      </p:pic>
      <p:sp>
        <p:nvSpPr>
          <p:cNvPr id="3" name="内容占位符 2"/>
          <p:cNvSpPr>
            <a:spLocks noGrp="1"/>
          </p:cNvSpPr>
          <p:nvPr>
            <p:ph idx="1"/>
          </p:nvPr>
        </p:nvSpPr>
        <p:spPr>
          <a:xfrm>
            <a:off x="684212" y="273908"/>
            <a:ext cx="10881712" cy="1019433"/>
          </a:xfrm>
        </p:spPr>
        <p:txBody>
          <a:bodyPr>
            <a:normAutofit/>
          </a:bodyPr>
          <a:lstStyle/>
          <a:p>
            <a:r>
              <a:rPr lang="zh-CN" altLang="en-US" sz="3600" b="1" dirty="0"/>
              <a:t>二、检验项目的增加</a:t>
            </a:r>
          </a:p>
        </p:txBody>
      </p:sp>
    </p:spTree>
    <p:extLst>
      <p:ext uri="{BB962C8B-B14F-4D97-AF65-F5344CB8AC3E}">
        <p14:creationId xmlns:p14="http://schemas.microsoft.com/office/powerpoint/2010/main" val="26394209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3611" y="685800"/>
            <a:ext cx="11928389" cy="6019800"/>
          </a:xfrm>
        </p:spPr>
        <p:txBody>
          <a:bodyPr>
            <a:normAutofit/>
          </a:bodyPr>
          <a:lstStyle/>
          <a:p>
            <a:pPr marL="0" indent="0">
              <a:buNone/>
            </a:pPr>
            <a:r>
              <a:rPr lang="zh-CN" altLang="en-US" dirty="0"/>
              <a:t>（一）、红色框的地方为必填项目：</a:t>
            </a:r>
            <a:endParaRPr lang="en-US" altLang="zh-CN" dirty="0"/>
          </a:p>
          <a:p>
            <a:pPr marL="0" indent="0">
              <a:buNone/>
            </a:pPr>
            <a:r>
              <a:rPr lang="zh-CN" altLang="en-US" dirty="0"/>
              <a:t>项目简体名称：为需增加检验项目的名称             单价：为该项目的收费标准</a:t>
            </a:r>
            <a:endParaRPr lang="en-US" altLang="zh-CN" dirty="0"/>
          </a:p>
          <a:p>
            <a:pPr marL="0" indent="0">
              <a:buNone/>
            </a:pPr>
            <a:endParaRPr lang="en-US" altLang="zh-CN" dirty="0"/>
          </a:p>
          <a:p>
            <a:pPr marL="0" indent="0">
              <a:buNone/>
            </a:pPr>
            <a:r>
              <a:rPr lang="zh-CN" altLang="en-US" dirty="0"/>
              <a:t>有效否：为该项目是否有效，即是否在使用          样本类型：查检项目的样本类型均为血液</a:t>
            </a:r>
            <a:endParaRPr lang="en-US" altLang="zh-CN" dirty="0"/>
          </a:p>
          <a:p>
            <a:pPr marL="0" indent="0">
              <a:buNone/>
            </a:pPr>
            <a:endParaRPr lang="en-US" altLang="zh-CN" dirty="0"/>
          </a:p>
          <a:p>
            <a:pPr marL="0" indent="0">
              <a:buNone/>
            </a:pPr>
            <a:r>
              <a:rPr lang="zh-CN" altLang="en-US" dirty="0"/>
              <a:t>打开对象名：为检验项目                                      憋尿否：为该检验项目是否需要“空腹”等</a:t>
            </a:r>
            <a:endParaRPr lang="en-US" altLang="zh-CN" dirty="0"/>
          </a:p>
          <a:p>
            <a:pPr marL="0" indent="0">
              <a:buNone/>
            </a:pPr>
            <a:endParaRPr lang="en-US" altLang="zh-CN" dirty="0"/>
          </a:p>
          <a:p>
            <a:pPr marL="0" indent="0">
              <a:buNone/>
            </a:pPr>
            <a:r>
              <a:rPr lang="zh-CN" altLang="en-US" dirty="0"/>
              <a:t>检查人群：为该项目是针对检查人员性别              血管颜色：根据检验科情况，确定血</a:t>
            </a:r>
            <a:endParaRPr lang="en-US" altLang="zh-CN" dirty="0"/>
          </a:p>
          <a:p>
            <a:pPr marL="0" indent="0">
              <a:buNone/>
            </a:pPr>
            <a:endParaRPr lang="en-US" altLang="zh-CN" dirty="0"/>
          </a:p>
          <a:p>
            <a:pPr marL="0" indent="0">
              <a:buNone/>
            </a:pPr>
            <a:r>
              <a:rPr lang="zh-CN" altLang="en-US" dirty="0"/>
              <a:t>拼音码：为该项目拼音的第一个字母                      是否检验：为该项目是否为检验项目</a:t>
            </a:r>
            <a:endParaRPr lang="en-US" altLang="zh-CN" dirty="0"/>
          </a:p>
          <a:p>
            <a:pPr marL="0" indent="0">
              <a:buNone/>
            </a:pPr>
            <a:endParaRPr lang="en-US" altLang="zh-CN" dirty="0"/>
          </a:p>
          <a:p>
            <a:pPr marL="0" indent="0">
              <a:buNone/>
            </a:pPr>
            <a:r>
              <a:rPr lang="zh-CN" altLang="en-US" dirty="0"/>
              <a:t>条码否：   选择“是”            </a:t>
            </a:r>
            <a:endParaRPr lang="en-US" altLang="zh-CN" dirty="0"/>
          </a:p>
          <a:p>
            <a:endParaRPr lang="zh-CN" altLang="en-US" dirty="0"/>
          </a:p>
        </p:txBody>
      </p:sp>
    </p:spTree>
    <p:extLst>
      <p:ext uri="{BB962C8B-B14F-4D97-AF65-F5344CB8AC3E}">
        <p14:creationId xmlns:p14="http://schemas.microsoft.com/office/powerpoint/2010/main" val="2103000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9494" y="169310"/>
            <a:ext cx="11664182" cy="6608616"/>
          </a:xfrm>
          <a:prstGeom prst="rect">
            <a:avLst/>
          </a:prstGeom>
        </p:spPr>
      </p:pic>
    </p:spTree>
    <p:extLst>
      <p:ext uri="{BB962C8B-B14F-4D97-AF65-F5344CB8AC3E}">
        <p14:creationId xmlns:p14="http://schemas.microsoft.com/office/powerpoint/2010/main" val="744687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5947" y="337751"/>
            <a:ext cx="11821296" cy="584887"/>
          </a:xfrm>
        </p:spPr>
        <p:txBody>
          <a:bodyPr/>
          <a:lstStyle/>
          <a:p>
            <a:pPr marL="0" indent="0">
              <a:buNone/>
            </a:pPr>
            <a:r>
              <a:rPr lang="zh-CN" altLang="en-US" dirty="0"/>
              <a:t>           增加完毕后，双击刚增加的项目名称。见下图：</a:t>
            </a:r>
            <a:endParaRPr lang="en-US" altLang="zh-CN" dirty="0"/>
          </a:p>
          <a:p>
            <a:pPr marL="0" indent="0">
              <a:buNone/>
            </a:pPr>
            <a:endParaRPr lang="zh-CN" altLang="en-US" dirty="0"/>
          </a:p>
        </p:txBody>
      </p:sp>
      <p:pic>
        <p:nvPicPr>
          <p:cNvPr id="5" name="图片 4"/>
          <p:cNvPicPr>
            <a:picLocks noChangeAspect="1"/>
          </p:cNvPicPr>
          <p:nvPr/>
        </p:nvPicPr>
        <p:blipFill>
          <a:blip r:embed="rId2"/>
          <a:stretch>
            <a:fillRect/>
          </a:stretch>
        </p:blipFill>
        <p:spPr>
          <a:xfrm>
            <a:off x="1168396" y="630193"/>
            <a:ext cx="9689074" cy="6227479"/>
          </a:xfrm>
          <a:prstGeom prst="rect">
            <a:avLst/>
          </a:prstGeom>
        </p:spPr>
      </p:pic>
    </p:spTree>
    <p:extLst>
      <p:ext uri="{BB962C8B-B14F-4D97-AF65-F5344CB8AC3E}">
        <p14:creationId xmlns:p14="http://schemas.microsoft.com/office/powerpoint/2010/main" val="11054624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2006" y="123568"/>
            <a:ext cx="8995247" cy="716692"/>
          </a:xfrm>
        </p:spPr>
        <p:txBody>
          <a:bodyPr>
            <a:normAutofit fontScale="90000"/>
          </a:bodyPr>
          <a:lstStyle/>
          <a:p>
            <a:r>
              <a:rPr lang="zh-CN" altLang="en-US" sz="2800" dirty="0">
                <a:solidFill>
                  <a:schemeClr val="bg2"/>
                </a:solidFill>
              </a:rPr>
              <a:t>（二）、增加完成后，把新加的检验项目的明细指标进行增加。</a:t>
            </a:r>
          </a:p>
        </p:txBody>
      </p:sp>
      <p:pic>
        <p:nvPicPr>
          <p:cNvPr id="4" name="图片 3"/>
          <p:cNvPicPr>
            <a:picLocks noChangeAspect="1"/>
          </p:cNvPicPr>
          <p:nvPr/>
        </p:nvPicPr>
        <p:blipFill>
          <a:blip r:embed="rId2"/>
          <a:stretch>
            <a:fillRect/>
          </a:stretch>
        </p:blipFill>
        <p:spPr>
          <a:xfrm>
            <a:off x="1162006" y="716693"/>
            <a:ext cx="9390663" cy="6054021"/>
          </a:xfrm>
          <a:prstGeom prst="rect">
            <a:avLst/>
          </a:prstGeom>
        </p:spPr>
      </p:pic>
    </p:spTree>
    <p:extLst>
      <p:ext uri="{BB962C8B-B14F-4D97-AF65-F5344CB8AC3E}">
        <p14:creationId xmlns:p14="http://schemas.microsoft.com/office/powerpoint/2010/main" val="6944366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429" y="253083"/>
            <a:ext cx="8534400" cy="826073"/>
          </a:xfrm>
        </p:spPr>
        <p:txBody>
          <a:bodyPr/>
          <a:lstStyle/>
          <a:p>
            <a:r>
              <a:rPr lang="zh-CN" altLang="en-US" dirty="0"/>
              <a:t>（三）、给检验项目对应检验设备</a:t>
            </a:r>
          </a:p>
        </p:txBody>
      </p:sp>
      <p:pic>
        <p:nvPicPr>
          <p:cNvPr id="4" name="图片 3"/>
          <p:cNvPicPr>
            <a:picLocks noChangeAspect="1"/>
          </p:cNvPicPr>
          <p:nvPr/>
        </p:nvPicPr>
        <p:blipFill>
          <a:blip r:embed="rId3"/>
          <a:stretch>
            <a:fillRect/>
          </a:stretch>
        </p:blipFill>
        <p:spPr>
          <a:xfrm>
            <a:off x="0" y="0"/>
            <a:ext cx="12349316" cy="7074590"/>
          </a:xfrm>
          <a:prstGeom prst="rect">
            <a:avLst/>
          </a:prstGeom>
        </p:spPr>
      </p:pic>
    </p:spTree>
    <p:extLst>
      <p:ext uri="{BB962C8B-B14F-4D97-AF65-F5344CB8AC3E}">
        <p14:creationId xmlns:p14="http://schemas.microsoft.com/office/powerpoint/2010/main" val="2150690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 y="0"/>
            <a:ext cx="12249666" cy="6821684"/>
          </a:xfrm>
          <a:prstGeom prst="rect">
            <a:avLst/>
          </a:prstGeom>
        </p:spPr>
      </p:pic>
    </p:spTree>
    <p:extLst>
      <p:ext uri="{BB962C8B-B14F-4D97-AF65-F5344CB8AC3E}">
        <p14:creationId xmlns:p14="http://schemas.microsoft.com/office/powerpoint/2010/main" val="3319873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7795" y="617838"/>
            <a:ext cx="11186983" cy="6063048"/>
          </a:xfrm>
        </p:spPr>
        <p:txBody>
          <a:bodyPr>
            <a:normAutofit fontScale="92500" lnSpcReduction="10000"/>
          </a:bodyPr>
          <a:lstStyle/>
          <a:p>
            <a:pPr marL="0" indent="0">
              <a:buNone/>
            </a:pPr>
            <a:r>
              <a:rPr lang="zh-CN" altLang="en-US" dirty="0"/>
              <a:t>套餐名称：为需要增加的项目名称</a:t>
            </a:r>
            <a:endParaRPr lang="en-US" altLang="zh-CN" dirty="0"/>
          </a:p>
          <a:p>
            <a:pPr marL="0" indent="0">
              <a:buNone/>
            </a:pPr>
            <a:endParaRPr lang="en-US" altLang="zh-CN" dirty="0"/>
          </a:p>
          <a:p>
            <a:pPr marL="0" indent="0">
              <a:buNone/>
            </a:pPr>
            <a:r>
              <a:rPr lang="zh-CN" altLang="en-US" dirty="0"/>
              <a:t>对应单位：为该项目对应的单位名称，一般为“</a:t>
            </a:r>
            <a:r>
              <a:rPr lang="en-US" altLang="zh-CN" dirty="0"/>
              <a:t>XX</a:t>
            </a:r>
            <a:r>
              <a:rPr lang="zh-CN" altLang="en-US" dirty="0"/>
              <a:t>散户单位”，例如：昆明散户单位</a:t>
            </a:r>
            <a:endParaRPr lang="en-US" altLang="zh-CN" dirty="0"/>
          </a:p>
          <a:p>
            <a:pPr marL="0" indent="0">
              <a:buNone/>
            </a:pPr>
            <a:endParaRPr lang="en-US" altLang="zh-CN" dirty="0"/>
          </a:p>
          <a:p>
            <a:pPr marL="0" indent="0">
              <a:buNone/>
            </a:pPr>
            <a:r>
              <a:rPr lang="zh-CN" altLang="en-US" dirty="0"/>
              <a:t>单价：为该项目收取客人的收费标准，此价格必须与                         里的价格一致</a:t>
            </a:r>
            <a:endParaRPr lang="en-US" altLang="zh-CN" dirty="0"/>
          </a:p>
          <a:p>
            <a:pPr marL="0" indent="0">
              <a:buNone/>
            </a:pPr>
            <a:endParaRPr lang="en-US" altLang="zh-CN" dirty="0"/>
          </a:p>
          <a:p>
            <a:pPr marL="0" indent="0">
              <a:buNone/>
            </a:pPr>
            <a:r>
              <a:rPr lang="zh-CN" altLang="en-US" dirty="0"/>
              <a:t>允许折扣：为该项目是否允许打折</a:t>
            </a:r>
            <a:endParaRPr lang="en-US" altLang="zh-CN" dirty="0"/>
          </a:p>
          <a:p>
            <a:pPr marL="0" indent="0">
              <a:buNone/>
            </a:pPr>
            <a:endParaRPr lang="en-US" altLang="zh-CN" dirty="0"/>
          </a:p>
          <a:p>
            <a:pPr marL="0" indent="0">
              <a:buNone/>
            </a:pPr>
            <a:r>
              <a:rPr lang="zh-CN" altLang="en-US" dirty="0"/>
              <a:t>加项否：为该项目是否可以用于加项，一般为“是”</a:t>
            </a:r>
            <a:endParaRPr lang="en-US" altLang="zh-CN" dirty="0"/>
          </a:p>
          <a:p>
            <a:pPr marL="0" indent="0">
              <a:buNone/>
            </a:pPr>
            <a:endParaRPr lang="en-US" altLang="zh-CN" dirty="0"/>
          </a:p>
          <a:p>
            <a:pPr marL="0" indent="0">
              <a:buNone/>
            </a:pPr>
            <a:r>
              <a:rPr lang="zh-CN" altLang="en-US" dirty="0"/>
              <a:t>拼音码：为该项目全拼的第一个字母</a:t>
            </a:r>
            <a:endParaRPr lang="en-US" altLang="zh-CN" dirty="0"/>
          </a:p>
          <a:p>
            <a:pPr marL="0" indent="0">
              <a:buNone/>
            </a:pPr>
            <a:endParaRPr lang="en-US" altLang="zh-CN" dirty="0"/>
          </a:p>
          <a:p>
            <a:pPr marL="0" indent="0">
              <a:buNone/>
            </a:pPr>
            <a:r>
              <a:rPr lang="zh-CN" altLang="en-US" dirty="0"/>
              <a:t>套餐对应性别：若该项目检查人员为女性，这里就选择“女”，如果是男女通用则选择“全部”</a:t>
            </a:r>
            <a:endParaRPr lang="en-US" altLang="zh-CN" dirty="0"/>
          </a:p>
          <a:p>
            <a:pPr marL="0" indent="0">
              <a:buNone/>
            </a:pPr>
            <a:endParaRPr lang="en-US" altLang="zh-CN" dirty="0"/>
          </a:p>
          <a:p>
            <a:pPr marL="0" indent="0">
              <a:buNone/>
            </a:pPr>
            <a:r>
              <a:rPr lang="zh-CN" altLang="en-US" dirty="0"/>
              <a:t>有效否：该项目是否有效</a:t>
            </a:r>
            <a:endParaRPr lang="en-US" altLang="zh-CN" dirty="0"/>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2"/>
          <a:stretch>
            <a:fillRect/>
          </a:stretch>
        </p:blipFill>
        <p:spPr>
          <a:xfrm>
            <a:off x="6267401" y="1715187"/>
            <a:ext cx="1172960" cy="607884"/>
          </a:xfrm>
          <a:prstGeom prst="rect">
            <a:avLst/>
          </a:prstGeom>
        </p:spPr>
      </p:pic>
    </p:spTree>
    <p:extLst>
      <p:ext uri="{BB962C8B-B14F-4D97-AF65-F5344CB8AC3E}">
        <p14:creationId xmlns:p14="http://schemas.microsoft.com/office/powerpoint/2010/main" val="17504377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5947" y="337751"/>
            <a:ext cx="11821296" cy="584887"/>
          </a:xfrm>
        </p:spPr>
        <p:txBody>
          <a:bodyPr/>
          <a:lstStyle/>
          <a:p>
            <a:pPr marL="0" indent="0">
              <a:buNone/>
            </a:pPr>
            <a:r>
              <a:rPr lang="zh-CN" altLang="en-US" dirty="0"/>
              <a:t>（五）、增加完毕后，双击刚增加的项目名称。见下图：</a:t>
            </a:r>
            <a:endParaRPr lang="en-US" altLang="zh-CN" dirty="0"/>
          </a:p>
          <a:p>
            <a:pPr marL="0" indent="0">
              <a:buNone/>
            </a:pPr>
            <a:endParaRPr lang="zh-CN" altLang="en-US" dirty="0"/>
          </a:p>
        </p:txBody>
      </p:sp>
      <p:pic>
        <p:nvPicPr>
          <p:cNvPr id="5" name="图片 4"/>
          <p:cNvPicPr>
            <a:picLocks noChangeAspect="1"/>
          </p:cNvPicPr>
          <p:nvPr/>
        </p:nvPicPr>
        <p:blipFill>
          <a:blip r:embed="rId2"/>
          <a:stretch>
            <a:fillRect/>
          </a:stretch>
        </p:blipFill>
        <p:spPr>
          <a:xfrm>
            <a:off x="1168396" y="630193"/>
            <a:ext cx="9689074" cy="6227479"/>
          </a:xfrm>
          <a:prstGeom prst="rect">
            <a:avLst/>
          </a:prstGeom>
        </p:spPr>
      </p:pic>
    </p:spTree>
    <p:extLst>
      <p:ext uri="{BB962C8B-B14F-4D97-AF65-F5344CB8AC3E}">
        <p14:creationId xmlns:p14="http://schemas.microsoft.com/office/powerpoint/2010/main" val="3025526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314"/>
            <a:ext cx="12192000" cy="6223686"/>
          </a:xfrm>
          <a:prstGeom prst="rect">
            <a:avLst/>
          </a:prstGeom>
        </p:spPr>
      </p:pic>
      <p:sp>
        <p:nvSpPr>
          <p:cNvPr id="7" name="副标题 6"/>
          <p:cNvSpPr>
            <a:spLocks noGrp="1"/>
          </p:cNvSpPr>
          <p:nvPr>
            <p:ph type="subTitle" idx="1"/>
          </p:nvPr>
        </p:nvSpPr>
        <p:spPr>
          <a:xfrm>
            <a:off x="933408" y="140043"/>
            <a:ext cx="8915399" cy="494271"/>
          </a:xfrm>
        </p:spPr>
        <p:txBody>
          <a:bodyPr>
            <a:noAutofit/>
          </a:bodyPr>
          <a:lstStyle/>
          <a:p>
            <a:r>
              <a:rPr lang="zh-CN" altLang="en-US" sz="2800" b="1" dirty="0"/>
              <a:t>各模块对应功能：</a:t>
            </a:r>
          </a:p>
        </p:txBody>
      </p:sp>
      <p:sp>
        <p:nvSpPr>
          <p:cNvPr id="8" name="文本框 7"/>
          <p:cNvSpPr txBox="1"/>
          <p:nvPr/>
        </p:nvSpPr>
        <p:spPr>
          <a:xfrm>
            <a:off x="10234889" y="1472830"/>
            <a:ext cx="1351005" cy="276999"/>
          </a:xfrm>
          <a:prstGeom prst="rect">
            <a:avLst/>
          </a:prstGeom>
          <a:noFill/>
        </p:spPr>
        <p:txBody>
          <a:bodyPr wrap="square" rtlCol="0">
            <a:spAutoFit/>
          </a:bodyPr>
          <a:lstStyle/>
          <a:p>
            <a:r>
              <a:rPr lang="zh-CN" altLang="en-US" sz="1200" dirty="0">
                <a:solidFill>
                  <a:schemeClr val="accent1">
                    <a:lumMod val="60000"/>
                    <a:lumOff val="40000"/>
                  </a:schemeClr>
                </a:solidFill>
                <a:latin typeface="华文中宋" panose="02010600040101010101" pitchFamily="2" charset="-122"/>
                <a:ea typeface="华文中宋" panose="02010600040101010101" pitchFamily="2" charset="-122"/>
              </a:rPr>
              <a:t>部门、科室增加</a:t>
            </a:r>
          </a:p>
        </p:txBody>
      </p:sp>
      <p:sp>
        <p:nvSpPr>
          <p:cNvPr id="9" name="文本框 8"/>
          <p:cNvSpPr txBox="1"/>
          <p:nvPr/>
        </p:nvSpPr>
        <p:spPr>
          <a:xfrm>
            <a:off x="3544909" y="2681417"/>
            <a:ext cx="973044" cy="461665"/>
          </a:xfrm>
          <a:prstGeom prst="rect">
            <a:avLst/>
          </a:prstGeom>
          <a:noFill/>
        </p:spPr>
        <p:txBody>
          <a:bodyPr wrap="square" rtlCol="0">
            <a:spAutoFit/>
          </a:bodyPr>
          <a:lstStyle/>
          <a:p>
            <a:r>
              <a:rPr lang="zh-CN" altLang="en-US" sz="1200" b="1" dirty="0">
                <a:solidFill>
                  <a:schemeClr val="accent1">
                    <a:lumMod val="60000"/>
                    <a:lumOff val="40000"/>
                  </a:schemeClr>
                </a:solidFill>
              </a:rPr>
              <a:t>增加科室医</a:t>
            </a:r>
            <a:endParaRPr lang="en-US" altLang="zh-CN" sz="1200" b="1" dirty="0">
              <a:solidFill>
                <a:schemeClr val="accent1">
                  <a:lumMod val="60000"/>
                  <a:lumOff val="40000"/>
                </a:schemeClr>
              </a:solidFill>
            </a:endParaRPr>
          </a:p>
          <a:p>
            <a:r>
              <a:rPr lang="zh-CN" altLang="en-US" sz="1200" b="1" dirty="0">
                <a:solidFill>
                  <a:schemeClr val="accent1">
                    <a:lumMod val="60000"/>
                    <a:lumOff val="40000"/>
                  </a:schemeClr>
                </a:solidFill>
              </a:rPr>
              <a:t>生及操作员</a:t>
            </a:r>
          </a:p>
        </p:txBody>
      </p:sp>
      <p:sp>
        <p:nvSpPr>
          <p:cNvPr id="10" name="文本框 9"/>
          <p:cNvSpPr txBox="1"/>
          <p:nvPr/>
        </p:nvSpPr>
        <p:spPr>
          <a:xfrm>
            <a:off x="5861190" y="2681416"/>
            <a:ext cx="954107" cy="461665"/>
          </a:xfrm>
          <a:prstGeom prst="rect">
            <a:avLst/>
          </a:prstGeom>
          <a:noFill/>
        </p:spPr>
        <p:txBody>
          <a:bodyPr wrap="none" rtlCol="0">
            <a:spAutoFit/>
          </a:bodyPr>
          <a:lstStyle/>
          <a:p>
            <a:r>
              <a:rPr lang="zh-CN" altLang="en-US" sz="1200" b="1" dirty="0">
                <a:solidFill>
                  <a:schemeClr val="accent1">
                    <a:lumMod val="60000"/>
                    <a:lumOff val="40000"/>
                  </a:schemeClr>
                </a:solidFill>
              </a:rPr>
              <a:t>操作员所属</a:t>
            </a:r>
            <a:endParaRPr lang="en-US" altLang="zh-CN" sz="1200" b="1" dirty="0">
              <a:solidFill>
                <a:schemeClr val="accent1">
                  <a:lumMod val="60000"/>
                  <a:lumOff val="40000"/>
                </a:schemeClr>
              </a:solidFill>
            </a:endParaRPr>
          </a:p>
          <a:p>
            <a:r>
              <a:rPr lang="zh-CN" altLang="en-US" sz="1200" b="1" dirty="0">
                <a:solidFill>
                  <a:schemeClr val="accent1">
                    <a:lumMod val="60000"/>
                    <a:lumOff val="40000"/>
                  </a:schemeClr>
                </a:solidFill>
              </a:rPr>
              <a:t>组权限维护</a:t>
            </a:r>
          </a:p>
        </p:txBody>
      </p:sp>
      <p:sp>
        <p:nvSpPr>
          <p:cNvPr id="11" name="文本框 10"/>
          <p:cNvSpPr txBox="1"/>
          <p:nvPr/>
        </p:nvSpPr>
        <p:spPr>
          <a:xfrm>
            <a:off x="8158534" y="2702372"/>
            <a:ext cx="800219" cy="461665"/>
          </a:xfrm>
          <a:prstGeom prst="rect">
            <a:avLst/>
          </a:prstGeom>
          <a:noFill/>
        </p:spPr>
        <p:txBody>
          <a:bodyPr wrap="none" rtlCol="0">
            <a:spAutoFit/>
          </a:bodyPr>
          <a:lstStyle/>
          <a:p>
            <a:r>
              <a:rPr lang="zh-CN" altLang="en-US" sz="1200" b="1" dirty="0">
                <a:solidFill>
                  <a:schemeClr val="accent1">
                    <a:lumMod val="60000"/>
                    <a:lumOff val="40000"/>
                  </a:schemeClr>
                </a:solidFill>
              </a:rPr>
              <a:t>对操作员</a:t>
            </a:r>
            <a:endParaRPr lang="en-US" altLang="zh-CN" sz="1200" b="1" dirty="0">
              <a:solidFill>
                <a:schemeClr val="accent1">
                  <a:lumMod val="60000"/>
                  <a:lumOff val="40000"/>
                </a:schemeClr>
              </a:solidFill>
            </a:endParaRPr>
          </a:p>
          <a:p>
            <a:r>
              <a:rPr lang="zh-CN" altLang="en-US" sz="1200" b="1" dirty="0">
                <a:solidFill>
                  <a:schemeClr val="accent1">
                    <a:lumMod val="60000"/>
                    <a:lumOff val="40000"/>
                  </a:schemeClr>
                </a:solidFill>
              </a:rPr>
              <a:t>单独授权</a:t>
            </a:r>
          </a:p>
        </p:txBody>
      </p:sp>
      <p:sp>
        <p:nvSpPr>
          <p:cNvPr id="12" name="文本框 11"/>
          <p:cNvSpPr txBox="1"/>
          <p:nvPr/>
        </p:nvSpPr>
        <p:spPr>
          <a:xfrm>
            <a:off x="10455878" y="2681416"/>
            <a:ext cx="800219" cy="461665"/>
          </a:xfrm>
          <a:prstGeom prst="rect">
            <a:avLst/>
          </a:prstGeom>
          <a:noFill/>
        </p:spPr>
        <p:txBody>
          <a:bodyPr wrap="none" rtlCol="0">
            <a:spAutoFit/>
          </a:bodyPr>
          <a:lstStyle/>
          <a:p>
            <a:r>
              <a:rPr lang="zh-CN" altLang="en-US" sz="1200" b="1" dirty="0">
                <a:solidFill>
                  <a:schemeClr val="accent1">
                    <a:lumMod val="60000"/>
                    <a:lumOff val="40000"/>
                  </a:schemeClr>
                </a:solidFill>
              </a:rPr>
              <a:t>查询操作</a:t>
            </a:r>
            <a:endParaRPr lang="en-US" altLang="zh-CN" sz="1200" b="1" dirty="0">
              <a:solidFill>
                <a:schemeClr val="accent1">
                  <a:lumMod val="60000"/>
                  <a:lumOff val="40000"/>
                </a:schemeClr>
              </a:solidFill>
            </a:endParaRPr>
          </a:p>
          <a:p>
            <a:r>
              <a:rPr lang="zh-CN" altLang="en-US" sz="1200" b="1" dirty="0">
                <a:solidFill>
                  <a:schemeClr val="accent1">
                    <a:lumMod val="60000"/>
                    <a:lumOff val="40000"/>
                  </a:schemeClr>
                </a:solidFill>
              </a:rPr>
              <a:t>日志记录</a:t>
            </a:r>
          </a:p>
        </p:txBody>
      </p:sp>
      <p:sp>
        <p:nvSpPr>
          <p:cNvPr id="2" name="文本框 1"/>
          <p:cNvSpPr txBox="1"/>
          <p:nvPr/>
        </p:nvSpPr>
        <p:spPr>
          <a:xfrm>
            <a:off x="5435201" y="5096869"/>
            <a:ext cx="1806083" cy="523220"/>
          </a:xfrm>
          <a:prstGeom prst="rect">
            <a:avLst/>
          </a:prstGeom>
          <a:noFill/>
        </p:spPr>
        <p:txBody>
          <a:bodyPr wrap="square" rtlCol="0">
            <a:spAutoFit/>
          </a:bodyPr>
          <a:lstStyle/>
          <a:p>
            <a:r>
              <a:rPr lang="en-US" altLang="zh-CN" sz="1400" dirty="0">
                <a:solidFill>
                  <a:schemeClr val="accent1">
                    <a:lumMod val="60000"/>
                    <a:lumOff val="40000"/>
                  </a:schemeClr>
                </a:solidFill>
                <a:latin typeface="华文中宋" panose="02010600040101010101" pitchFamily="2" charset="-122"/>
                <a:ea typeface="华文中宋" panose="02010600040101010101" pitchFamily="2" charset="-122"/>
              </a:rPr>
              <a:t>1</a:t>
            </a:r>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、增加项目（科室）</a:t>
            </a:r>
            <a:endParaRPr lang="en-US" altLang="zh-CN" sz="1400" dirty="0">
              <a:solidFill>
                <a:schemeClr val="accent1">
                  <a:lumMod val="60000"/>
                  <a:lumOff val="40000"/>
                </a:schemeClr>
              </a:solidFill>
              <a:latin typeface="华文中宋" panose="02010600040101010101" pitchFamily="2" charset="-122"/>
              <a:ea typeface="华文中宋" panose="02010600040101010101" pitchFamily="2" charset="-122"/>
            </a:endParaRPr>
          </a:p>
          <a:p>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 </a:t>
            </a:r>
            <a:r>
              <a:rPr lang="en-US" altLang="zh-CN" sz="1400" dirty="0">
                <a:solidFill>
                  <a:schemeClr val="accent1">
                    <a:lumMod val="60000"/>
                    <a:lumOff val="40000"/>
                  </a:schemeClr>
                </a:solidFill>
                <a:latin typeface="华文中宋" panose="02010600040101010101" pitchFamily="2" charset="-122"/>
                <a:ea typeface="华文中宋" panose="02010600040101010101" pitchFamily="2" charset="-122"/>
              </a:rPr>
              <a:t>2</a:t>
            </a:r>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、修改价格</a:t>
            </a:r>
          </a:p>
        </p:txBody>
      </p:sp>
      <p:sp>
        <p:nvSpPr>
          <p:cNvPr id="13" name="文本框 12"/>
          <p:cNvSpPr txBox="1"/>
          <p:nvPr/>
        </p:nvSpPr>
        <p:spPr>
          <a:xfrm>
            <a:off x="7898310" y="5176649"/>
            <a:ext cx="1589242" cy="523220"/>
          </a:xfrm>
          <a:prstGeom prst="rect">
            <a:avLst/>
          </a:prstGeom>
          <a:noFill/>
        </p:spPr>
        <p:txBody>
          <a:bodyPr wrap="square" rtlCol="0">
            <a:spAutoFit/>
          </a:bodyPr>
          <a:lstStyle/>
          <a:p>
            <a:r>
              <a:rPr lang="en-US" altLang="zh-CN" sz="1400" dirty="0">
                <a:solidFill>
                  <a:schemeClr val="accent1">
                    <a:lumMod val="60000"/>
                    <a:lumOff val="40000"/>
                  </a:schemeClr>
                </a:solidFill>
                <a:latin typeface="华文中宋" panose="02010600040101010101" pitchFamily="2" charset="-122"/>
                <a:ea typeface="华文中宋" panose="02010600040101010101" pitchFamily="2" charset="-122"/>
              </a:rPr>
              <a:t>1</a:t>
            </a:r>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、增加收费项目</a:t>
            </a:r>
            <a:endParaRPr lang="en-US" altLang="zh-CN" sz="1400" dirty="0">
              <a:solidFill>
                <a:schemeClr val="accent1">
                  <a:lumMod val="60000"/>
                  <a:lumOff val="40000"/>
                </a:schemeClr>
              </a:solidFill>
              <a:latin typeface="华文中宋" panose="02010600040101010101" pitchFamily="2" charset="-122"/>
              <a:ea typeface="华文中宋" panose="02010600040101010101" pitchFamily="2" charset="-122"/>
            </a:endParaRPr>
          </a:p>
          <a:p>
            <a:r>
              <a:rPr lang="en-US" altLang="zh-CN" sz="1400" dirty="0">
                <a:solidFill>
                  <a:schemeClr val="accent1">
                    <a:lumMod val="60000"/>
                    <a:lumOff val="40000"/>
                  </a:schemeClr>
                </a:solidFill>
                <a:latin typeface="华文中宋" panose="02010600040101010101" pitchFamily="2" charset="-122"/>
                <a:ea typeface="华文中宋" panose="02010600040101010101" pitchFamily="2" charset="-122"/>
              </a:rPr>
              <a:t>2</a:t>
            </a:r>
            <a:r>
              <a:rPr lang="zh-CN" altLang="en-US" sz="1400" dirty="0">
                <a:solidFill>
                  <a:schemeClr val="accent1">
                    <a:lumMod val="60000"/>
                    <a:lumOff val="40000"/>
                  </a:schemeClr>
                </a:solidFill>
                <a:latin typeface="华文中宋" panose="02010600040101010101" pitchFamily="2" charset="-122"/>
                <a:ea typeface="华文中宋" panose="02010600040101010101" pitchFamily="2" charset="-122"/>
              </a:rPr>
              <a:t>、修改价格</a:t>
            </a:r>
            <a:endParaRPr lang="en-US" altLang="zh-CN" sz="1400" dirty="0">
              <a:solidFill>
                <a:schemeClr val="accent1">
                  <a:lumMod val="60000"/>
                  <a:lumOff val="40000"/>
                </a:schemeClr>
              </a:solidFill>
              <a:latin typeface="华文中宋" panose="02010600040101010101" pitchFamily="2" charset="-122"/>
              <a:ea typeface="华文中宋" panose="02010600040101010101" pitchFamily="2" charset="-122"/>
            </a:endParaRPr>
          </a:p>
        </p:txBody>
      </p:sp>
      <p:sp>
        <p:nvSpPr>
          <p:cNvPr id="14" name="文本框 13"/>
          <p:cNvSpPr txBox="1"/>
          <p:nvPr/>
        </p:nvSpPr>
        <p:spPr>
          <a:xfrm>
            <a:off x="7898310" y="6309374"/>
            <a:ext cx="1589242" cy="461665"/>
          </a:xfrm>
          <a:prstGeom prst="rect">
            <a:avLst/>
          </a:prstGeom>
          <a:noFill/>
        </p:spPr>
        <p:txBody>
          <a:bodyPr wrap="square" rtlCol="0">
            <a:spAutoFit/>
          </a:bodyPr>
          <a:lstStyle/>
          <a:p>
            <a:r>
              <a:rPr lang="zh-CN" altLang="en-US" sz="1200" dirty="0">
                <a:solidFill>
                  <a:schemeClr val="accent1">
                    <a:lumMod val="60000"/>
                    <a:lumOff val="40000"/>
                  </a:schemeClr>
                </a:solidFill>
                <a:latin typeface="华文中宋" panose="02010600040101010101" pitchFamily="2" charset="-122"/>
                <a:ea typeface="华文中宋" panose="02010600040101010101" pitchFamily="2" charset="-122"/>
              </a:rPr>
              <a:t>项目对应检查部位</a:t>
            </a:r>
            <a:endParaRPr lang="en-US" altLang="zh-CN" sz="1200" dirty="0">
              <a:solidFill>
                <a:schemeClr val="accent1">
                  <a:lumMod val="60000"/>
                  <a:lumOff val="40000"/>
                </a:schemeClr>
              </a:solidFill>
              <a:latin typeface="华文中宋" panose="02010600040101010101" pitchFamily="2" charset="-122"/>
              <a:ea typeface="华文中宋" panose="02010600040101010101" pitchFamily="2" charset="-122"/>
            </a:endParaRPr>
          </a:p>
          <a:p>
            <a:r>
              <a:rPr lang="zh-CN" altLang="en-US" sz="1200" dirty="0">
                <a:solidFill>
                  <a:schemeClr val="accent1">
                    <a:lumMod val="60000"/>
                    <a:lumOff val="40000"/>
                  </a:schemeClr>
                </a:solidFill>
                <a:latin typeface="华文中宋" panose="02010600040101010101" pitchFamily="2" charset="-122"/>
                <a:ea typeface="华文中宋" panose="02010600040101010101" pitchFamily="2" charset="-122"/>
              </a:rPr>
              <a:t>项目归类</a:t>
            </a:r>
          </a:p>
        </p:txBody>
      </p:sp>
    </p:spTree>
    <p:extLst>
      <p:ext uri="{BB962C8B-B14F-4D97-AF65-F5344CB8AC3E}">
        <p14:creationId xmlns:p14="http://schemas.microsoft.com/office/powerpoint/2010/main" val="122334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724931"/>
            <a:ext cx="10881712" cy="2652584"/>
          </a:xfrm>
        </p:spPr>
        <p:txBody>
          <a:bodyPr/>
          <a:lstStyle/>
          <a:p>
            <a:r>
              <a:rPr lang="zh-CN" altLang="en-US" dirty="0"/>
              <a:t>点击“新增”，在“收费项目名称”                        </a:t>
            </a:r>
            <a:br>
              <a:rPr lang="en-US" altLang="zh-CN" dirty="0"/>
            </a:br>
            <a:br>
              <a:rPr lang="en-US" altLang="zh-CN" dirty="0"/>
            </a:br>
            <a:r>
              <a:rPr lang="zh-CN" altLang="en-US" dirty="0"/>
              <a:t>里找到与之相对应的项目名称后，保存即可。</a:t>
            </a:r>
          </a:p>
        </p:txBody>
      </p:sp>
      <p:pic>
        <p:nvPicPr>
          <p:cNvPr id="4" name="图片 3"/>
          <p:cNvPicPr>
            <a:picLocks noChangeAspect="1"/>
          </p:cNvPicPr>
          <p:nvPr/>
        </p:nvPicPr>
        <p:blipFill>
          <a:blip r:embed="rId2"/>
          <a:stretch>
            <a:fillRect/>
          </a:stretch>
        </p:blipFill>
        <p:spPr>
          <a:xfrm>
            <a:off x="8106503" y="1150382"/>
            <a:ext cx="2819048" cy="714286"/>
          </a:xfrm>
          <a:prstGeom prst="rect">
            <a:avLst/>
          </a:prstGeom>
        </p:spPr>
      </p:pic>
    </p:spTree>
    <p:extLst>
      <p:ext uri="{BB962C8B-B14F-4D97-AF65-F5344CB8AC3E}">
        <p14:creationId xmlns:p14="http://schemas.microsoft.com/office/powerpoint/2010/main" val="1043928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16528" y="165498"/>
            <a:ext cx="5673456" cy="6468215"/>
          </a:xfrm>
        </p:spPr>
        <p:txBody>
          <a:bodyPr>
            <a:normAutofit fontScale="90000"/>
          </a:bodyPr>
          <a:lstStyle/>
          <a:p>
            <a:pPr>
              <a:lnSpc>
                <a:spcPct val="200000"/>
              </a:lnSpc>
            </a:pPr>
            <a:r>
              <a:rPr lang="zh-CN" altLang="en-US" sz="4900" b="1" dirty="0"/>
              <a:t>三、设备连接部份</a:t>
            </a:r>
            <a:br>
              <a:rPr lang="en-US" altLang="zh-CN" sz="4900" b="1" dirty="0"/>
            </a:br>
            <a:r>
              <a:rPr lang="en-US" altLang="zh-CN" dirty="0"/>
              <a:t>1</a:t>
            </a:r>
            <a:r>
              <a:rPr lang="zh-CN" altLang="en-US" dirty="0"/>
              <a:t>、前台设备部份</a:t>
            </a:r>
            <a:br>
              <a:rPr lang="en-US" altLang="zh-CN" dirty="0"/>
            </a:br>
            <a:r>
              <a:rPr lang="en-US" altLang="zh-CN" dirty="0"/>
              <a:t>2</a:t>
            </a:r>
            <a:r>
              <a:rPr lang="zh-CN" altLang="en-US" dirty="0"/>
              <a:t>、彩超设备</a:t>
            </a:r>
            <a:br>
              <a:rPr lang="en-US" altLang="zh-CN" dirty="0"/>
            </a:br>
            <a:r>
              <a:rPr lang="en-US" altLang="zh-CN" dirty="0"/>
              <a:t>3</a:t>
            </a:r>
            <a:r>
              <a:rPr lang="zh-CN" altLang="en-US" dirty="0"/>
              <a:t>、需导图的设备</a:t>
            </a:r>
            <a:br>
              <a:rPr lang="en-US" altLang="zh-CN" dirty="0"/>
            </a:br>
            <a:r>
              <a:rPr lang="en-US" altLang="zh-CN" dirty="0"/>
              <a:t>3</a:t>
            </a:r>
            <a:r>
              <a:rPr lang="zh-CN" altLang="en-US" dirty="0"/>
              <a:t>、心电图设备</a:t>
            </a:r>
            <a:br>
              <a:rPr lang="en-US" altLang="zh-CN" dirty="0"/>
            </a:br>
            <a:r>
              <a:rPr lang="en-US" altLang="zh-CN" dirty="0"/>
              <a:t>4</a:t>
            </a:r>
            <a:r>
              <a:rPr lang="zh-CN" altLang="en-US" dirty="0"/>
              <a:t>、欧姆龙动脉硬化设备</a:t>
            </a:r>
          </a:p>
        </p:txBody>
      </p:sp>
    </p:spTree>
    <p:extLst>
      <p:ext uri="{BB962C8B-B14F-4D97-AF65-F5344CB8AC3E}">
        <p14:creationId xmlns:p14="http://schemas.microsoft.com/office/powerpoint/2010/main" val="30492926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729" y="319179"/>
            <a:ext cx="11323758" cy="4803316"/>
          </a:xfrm>
        </p:spPr>
        <p:txBody>
          <a:bodyPr>
            <a:normAutofit/>
          </a:bodyPr>
          <a:lstStyle/>
          <a:p>
            <a:r>
              <a:rPr lang="en-US" altLang="zh-CN" sz="2800" dirty="0"/>
              <a:t>1</a:t>
            </a:r>
            <a:r>
              <a:rPr lang="zh-CN" altLang="en-US" sz="2800" dirty="0"/>
              <a:t>、前台设备部份（打印机、条码机）</a:t>
            </a:r>
            <a:br>
              <a:rPr lang="en-US" altLang="zh-CN" sz="2800" dirty="0"/>
            </a:br>
            <a:r>
              <a:rPr lang="en-US" altLang="zh-CN" sz="2800" dirty="0"/>
              <a:t>     </a:t>
            </a:r>
            <a:r>
              <a:rPr lang="zh-CN" altLang="en-US" sz="2800" dirty="0"/>
              <a:t>（</a:t>
            </a:r>
            <a:r>
              <a:rPr lang="en-US" altLang="zh-CN" sz="2800" dirty="0"/>
              <a:t>1</a:t>
            </a:r>
            <a:r>
              <a:rPr lang="zh-CN" altLang="en-US" sz="2800" dirty="0"/>
              <a:t>）前台设备主要有激光打印机、条码打印机、流程卡读卡器、摄像头、身份证识别器。</a:t>
            </a:r>
            <a:br>
              <a:rPr lang="en-US" altLang="zh-CN" sz="2800" dirty="0"/>
            </a:br>
            <a:r>
              <a:rPr lang="en-US" altLang="zh-CN" sz="2800" dirty="0"/>
              <a:t>     </a:t>
            </a:r>
            <a:r>
              <a:rPr lang="zh-CN" altLang="en-US" sz="2800" dirty="0"/>
              <a:t>（</a:t>
            </a:r>
            <a:r>
              <a:rPr lang="en-US" altLang="zh-CN" sz="2800" dirty="0"/>
              <a:t>2</a:t>
            </a:r>
            <a:r>
              <a:rPr lang="zh-CN" altLang="en-US" sz="2800" dirty="0"/>
              <a:t>）条码打印机驱动程序安装完毕后，需设置纸张为</a:t>
            </a:r>
            <a:r>
              <a:rPr lang="en-US" altLang="zh-CN" sz="2800" dirty="0"/>
              <a:t>50*30</a:t>
            </a:r>
            <a:r>
              <a:rPr lang="zh-CN" altLang="en-US" sz="2800" dirty="0"/>
              <a:t>的规格，同时将条码打印机设置为默认打印机。</a:t>
            </a:r>
            <a:br>
              <a:rPr lang="en-US" altLang="zh-CN" sz="2800" dirty="0"/>
            </a:br>
            <a:r>
              <a:rPr lang="en-US" altLang="zh-CN" dirty="0"/>
              <a:t>     </a:t>
            </a:r>
            <a:br>
              <a:rPr lang="en-US" altLang="zh-CN" dirty="0"/>
            </a:br>
            <a:br>
              <a:rPr lang="en-US" altLang="zh-CN" dirty="0"/>
            </a:br>
            <a:br>
              <a:rPr lang="en-US" altLang="zh-CN" dirty="0"/>
            </a:br>
            <a:endParaRPr lang="zh-CN" altLang="en-US" sz="1800" dirty="0">
              <a:solidFill>
                <a:srgbClr val="FF0000"/>
              </a:solidFill>
            </a:endParaRPr>
          </a:p>
        </p:txBody>
      </p:sp>
      <p:sp>
        <p:nvSpPr>
          <p:cNvPr id="4" name="标题 1"/>
          <p:cNvSpPr txBox="1">
            <a:spLocks/>
          </p:cNvSpPr>
          <p:nvPr/>
        </p:nvSpPr>
        <p:spPr>
          <a:xfrm>
            <a:off x="646831" y="897148"/>
            <a:ext cx="10843554" cy="76615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dirty="0"/>
          </a:p>
        </p:txBody>
      </p:sp>
      <p:pic>
        <p:nvPicPr>
          <p:cNvPr id="5" name="图片 4"/>
          <p:cNvPicPr>
            <a:picLocks noChangeAspect="1"/>
          </p:cNvPicPr>
          <p:nvPr/>
        </p:nvPicPr>
        <p:blipFill>
          <a:blip r:embed="rId2"/>
          <a:stretch>
            <a:fillRect/>
          </a:stretch>
        </p:blipFill>
        <p:spPr>
          <a:xfrm>
            <a:off x="1033413" y="2887237"/>
            <a:ext cx="3529961" cy="3986078"/>
          </a:xfrm>
          <a:prstGeom prst="rect">
            <a:avLst/>
          </a:prstGeom>
        </p:spPr>
      </p:pic>
      <p:pic>
        <p:nvPicPr>
          <p:cNvPr id="6" name="图片 5"/>
          <p:cNvPicPr>
            <a:picLocks noChangeAspect="1"/>
          </p:cNvPicPr>
          <p:nvPr/>
        </p:nvPicPr>
        <p:blipFill>
          <a:blip r:embed="rId3"/>
          <a:stretch>
            <a:fillRect/>
          </a:stretch>
        </p:blipFill>
        <p:spPr>
          <a:xfrm>
            <a:off x="5049742" y="3431375"/>
            <a:ext cx="5387807" cy="3238781"/>
          </a:xfrm>
          <a:prstGeom prst="rect">
            <a:avLst/>
          </a:prstGeom>
        </p:spPr>
      </p:pic>
    </p:spTree>
    <p:extLst>
      <p:ext uri="{BB962C8B-B14F-4D97-AF65-F5344CB8AC3E}">
        <p14:creationId xmlns:p14="http://schemas.microsoft.com/office/powerpoint/2010/main" val="4093646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0092" y="465826"/>
            <a:ext cx="10021168" cy="6081623"/>
          </a:xfrm>
        </p:spPr>
        <p:txBody>
          <a:bodyPr>
            <a:normAutofit/>
          </a:bodyPr>
          <a:lstStyle/>
          <a:p>
            <a:pPr>
              <a:lnSpc>
                <a:spcPct val="200000"/>
              </a:lnSpc>
            </a:pPr>
            <a:r>
              <a:rPr lang="zh-CN" altLang="en-US" dirty="0"/>
              <a:t>（</a:t>
            </a:r>
            <a:r>
              <a:rPr lang="en-US" altLang="zh-CN" dirty="0"/>
              <a:t>2</a:t>
            </a:r>
            <a:r>
              <a:rPr lang="zh-CN" altLang="en-US" dirty="0"/>
              <a:t>）、激光打印机、条码打印机在系统里的设置</a:t>
            </a:r>
            <a:endParaRPr lang="en-US" altLang="zh-CN" dirty="0"/>
          </a:p>
          <a:p>
            <a:pPr>
              <a:lnSpc>
                <a:spcPct val="200000"/>
              </a:lnSpc>
            </a:pPr>
            <a:r>
              <a:rPr lang="en-US" altLang="zh-CN" dirty="0"/>
              <a:t>  </a:t>
            </a:r>
            <a:r>
              <a:rPr lang="zh-CN" altLang="en-US" dirty="0"/>
              <a:t>找到体检系统文件里</a:t>
            </a:r>
            <a:r>
              <a:rPr lang="en-US" altLang="zh-CN" dirty="0"/>
              <a:t>tyyl.ini</a:t>
            </a:r>
            <a:r>
              <a:rPr lang="zh-CN" altLang="en-US" dirty="0"/>
              <a:t>的文件，找到以下这下段：</a:t>
            </a:r>
            <a:endParaRPr lang="en-US" altLang="zh-CN" dirty="0"/>
          </a:p>
          <a:p>
            <a:pPr>
              <a:lnSpc>
                <a:spcPct val="200000"/>
              </a:lnSpc>
            </a:pPr>
            <a:r>
              <a:rPr lang="en-US" altLang="zh-CN" dirty="0" err="1">
                <a:solidFill>
                  <a:srgbClr val="FFFF00"/>
                </a:solidFill>
                <a:latin typeface="华文中宋" panose="02010600040101010101" pitchFamily="2" charset="-122"/>
                <a:ea typeface="华文中宋" panose="02010600040101010101" pitchFamily="2" charset="-122"/>
              </a:rPr>
              <a:t>default_printer</a:t>
            </a:r>
            <a:r>
              <a:rPr lang="zh-CN" altLang="en-US" dirty="0">
                <a:solidFill>
                  <a:srgbClr val="FFFF00"/>
                </a:solidFill>
                <a:latin typeface="华文中宋" panose="02010600040101010101" pitchFamily="2" charset="-122"/>
                <a:ea typeface="华文中宋" panose="02010600040101010101" pitchFamily="2" charset="-122"/>
              </a:rPr>
              <a:t>为所安装的激光打印机名称</a:t>
            </a:r>
            <a:endParaRPr lang="en-US" altLang="zh-CN" dirty="0">
              <a:solidFill>
                <a:srgbClr val="FFFF00"/>
              </a:solidFill>
              <a:latin typeface="华文中宋" panose="02010600040101010101" pitchFamily="2" charset="-122"/>
              <a:ea typeface="华文中宋" panose="02010600040101010101" pitchFamily="2" charset="-122"/>
            </a:endParaRPr>
          </a:p>
          <a:p>
            <a:pPr>
              <a:lnSpc>
                <a:spcPct val="200000"/>
              </a:lnSpc>
            </a:pPr>
            <a:r>
              <a:rPr lang="en-US" altLang="zh-CN" dirty="0" err="1">
                <a:solidFill>
                  <a:srgbClr val="FFFF00"/>
                </a:solidFill>
                <a:latin typeface="华文中宋" panose="02010600040101010101" pitchFamily="2" charset="-122"/>
                <a:ea typeface="华文中宋" panose="02010600040101010101" pitchFamily="2" charset="-122"/>
              </a:rPr>
              <a:t>barcode_printer</a:t>
            </a:r>
            <a:r>
              <a:rPr lang="zh-CN" altLang="en-US" dirty="0">
                <a:solidFill>
                  <a:srgbClr val="FFFF00"/>
                </a:solidFill>
                <a:latin typeface="华文中宋" panose="02010600040101010101" pitchFamily="2" charset="-122"/>
                <a:ea typeface="华文中宋" panose="02010600040101010101" pitchFamily="2" charset="-122"/>
              </a:rPr>
              <a:t>为所安装的条码打印机名称</a:t>
            </a:r>
            <a:br>
              <a:rPr lang="en-US" altLang="zh-CN" dirty="0">
                <a:solidFill>
                  <a:srgbClr val="FFFF00"/>
                </a:solidFill>
                <a:latin typeface="华文中宋" panose="02010600040101010101" pitchFamily="2" charset="-122"/>
                <a:ea typeface="华文中宋" panose="02010600040101010101" pitchFamily="2" charset="-122"/>
              </a:rPr>
            </a:br>
            <a:r>
              <a:rPr lang="en-US" altLang="zh-CN" dirty="0">
                <a:solidFill>
                  <a:srgbClr val="FFFF00"/>
                </a:solidFill>
                <a:latin typeface="华文中宋" panose="02010600040101010101" pitchFamily="2" charset="-122"/>
                <a:ea typeface="华文中宋" panose="02010600040101010101" pitchFamily="2" charset="-122"/>
              </a:rPr>
              <a:t>[print] </a:t>
            </a:r>
            <a:br>
              <a:rPr lang="en-US" altLang="zh-CN" dirty="0">
                <a:solidFill>
                  <a:srgbClr val="FFFF00"/>
                </a:solidFill>
                <a:latin typeface="华文中宋" panose="02010600040101010101" pitchFamily="2" charset="-122"/>
                <a:ea typeface="华文中宋" panose="02010600040101010101" pitchFamily="2" charset="-122"/>
              </a:rPr>
            </a:br>
            <a:r>
              <a:rPr lang="en-US" altLang="zh-CN" dirty="0">
                <a:solidFill>
                  <a:srgbClr val="FFFF00"/>
                </a:solidFill>
                <a:latin typeface="华文中宋" panose="02010600040101010101" pitchFamily="2" charset="-122"/>
                <a:ea typeface="华文中宋" panose="02010600040101010101" pitchFamily="2" charset="-122"/>
              </a:rPr>
              <a:t>//</a:t>
            </a:r>
            <a:r>
              <a:rPr lang="zh-CN" altLang="en-US" dirty="0">
                <a:solidFill>
                  <a:srgbClr val="FFFF00"/>
                </a:solidFill>
                <a:latin typeface="华文中宋" panose="02010600040101010101" pitchFamily="2" charset="-122"/>
                <a:ea typeface="华文中宋" panose="02010600040101010101" pitchFamily="2" charset="-122"/>
              </a:rPr>
              <a:t>默认打印机、条码</a:t>
            </a:r>
            <a:r>
              <a:rPr lang="en-US" altLang="zh-CN" dirty="0">
                <a:solidFill>
                  <a:srgbClr val="FFFF00"/>
                </a:solidFill>
                <a:latin typeface="华文中宋" panose="02010600040101010101" pitchFamily="2" charset="-122"/>
                <a:ea typeface="华文中宋" panose="02010600040101010101" pitchFamily="2" charset="-122"/>
              </a:rPr>
              <a:t>(</a:t>
            </a:r>
            <a:r>
              <a:rPr lang="zh-CN" altLang="en-US" dirty="0">
                <a:solidFill>
                  <a:srgbClr val="FFFF00"/>
                </a:solidFill>
                <a:latin typeface="华文中宋" panose="02010600040101010101" pitchFamily="2" charset="-122"/>
                <a:ea typeface="华文中宋" panose="02010600040101010101" pitchFamily="2" charset="-122"/>
              </a:rPr>
              <a:t>打家庭地址</a:t>
            </a:r>
            <a:r>
              <a:rPr lang="en-US" altLang="zh-CN" dirty="0">
                <a:solidFill>
                  <a:srgbClr val="FFFF00"/>
                </a:solidFill>
                <a:latin typeface="华文中宋" panose="02010600040101010101" pitchFamily="2" charset="-122"/>
                <a:ea typeface="华文中宋" panose="02010600040101010101" pitchFamily="2" charset="-122"/>
              </a:rPr>
              <a:t>)</a:t>
            </a:r>
            <a:r>
              <a:rPr lang="zh-CN" altLang="en-US" dirty="0">
                <a:solidFill>
                  <a:srgbClr val="FFFF00"/>
                </a:solidFill>
                <a:latin typeface="华文中宋" panose="02010600040101010101" pitchFamily="2" charset="-122"/>
                <a:ea typeface="华文中宋" panose="02010600040101010101" pitchFamily="2" charset="-122"/>
              </a:rPr>
              <a:t>、项目清单、报告单图片</a:t>
            </a:r>
            <a:br>
              <a:rPr lang="zh-CN" altLang="en-US" dirty="0">
                <a:solidFill>
                  <a:srgbClr val="FFFF00"/>
                </a:solidFill>
                <a:latin typeface="华文中宋" panose="02010600040101010101" pitchFamily="2" charset="-122"/>
                <a:ea typeface="华文中宋" panose="02010600040101010101" pitchFamily="2" charset="-122"/>
              </a:rPr>
            </a:br>
            <a:r>
              <a:rPr lang="en-US" altLang="zh-CN" dirty="0" err="1">
                <a:solidFill>
                  <a:srgbClr val="FFFF00"/>
                </a:solidFill>
                <a:latin typeface="华文中宋" panose="02010600040101010101" pitchFamily="2" charset="-122"/>
                <a:ea typeface="华文中宋" panose="02010600040101010101" pitchFamily="2" charset="-122"/>
              </a:rPr>
              <a:t>default_printer</a:t>
            </a:r>
            <a:r>
              <a:rPr lang="en-US" altLang="zh-CN" dirty="0">
                <a:solidFill>
                  <a:srgbClr val="FFFF00"/>
                </a:solidFill>
                <a:latin typeface="华文中宋" panose="02010600040101010101" pitchFamily="2" charset="-122"/>
                <a:ea typeface="华文中宋" panose="02010600040101010101" pitchFamily="2" charset="-122"/>
              </a:rPr>
              <a:t>=</a:t>
            </a:r>
            <a:r>
              <a:rPr lang="en-US" altLang="zh-CN" dirty="0" err="1">
                <a:solidFill>
                  <a:srgbClr val="FFFF00"/>
                </a:solidFill>
                <a:latin typeface="华文中宋" panose="02010600040101010101" pitchFamily="2" charset="-122"/>
                <a:ea typeface="华文中宋" panose="02010600040101010101" pitchFamily="2" charset="-122"/>
              </a:rPr>
              <a:t>hp</a:t>
            </a:r>
            <a:r>
              <a:rPr lang="en-US" altLang="zh-CN" dirty="0">
                <a:solidFill>
                  <a:srgbClr val="FFFF00"/>
                </a:solidFill>
                <a:latin typeface="华文中宋" panose="02010600040101010101" pitchFamily="2" charset="-122"/>
                <a:ea typeface="华文中宋" panose="02010600040101010101" pitchFamily="2" charset="-122"/>
              </a:rPr>
              <a:t> LaserJet 1010 Series Driver  (</a:t>
            </a:r>
            <a:r>
              <a:rPr lang="zh-CN" altLang="en-US" dirty="0">
                <a:solidFill>
                  <a:srgbClr val="FFFF00"/>
                </a:solidFill>
                <a:latin typeface="华文中宋" panose="02010600040101010101" pitchFamily="2" charset="-122"/>
                <a:ea typeface="华文中宋" panose="02010600040101010101" pitchFamily="2" charset="-122"/>
              </a:rPr>
              <a:t>导检打印机</a:t>
            </a:r>
            <a:r>
              <a:rPr lang="en-US" altLang="zh-CN" dirty="0">
                <a:solidFill>
                  <a:srgbClr val="FFFF00"/>
                </a:solidFill>
                <a:latin typeface="华文中宋" panose="02010600040101010101" pitchFamily="2" charset="-122"/>
                <a:ea typeface="华文中宋" panose="02010600040101010101" pitchFamily="2" charset="-122"/>
              </a:rPr>
              <a:t>-</a:t>
            </a:r>
            <a:r>
              <a:rPr lang="zh-CN" altLang="en-US" dirty="0">
                <a:solidFill>
                  <a:srgbClr val="FFFF00"/>
                </a:solidFill>
                <a:latin typeface="华文中宋" panose="02010600040101010101" pitchFamily="2" charset="-122"/>
                <a:ea typeface="华文中宋" panose="02010600040101010101" pitchFamily="2" charset="-122"/>
              </a:rPr>
              <a:t>激光打印机</a:t>
            </a:r>
            <a:r>
              <a:rPr lang="en-US" altLang="zh-CN" dirty="0">
                <a:solidFill>
                  <a:srgbClr val="FFFF00"/>
                </a:solidFill>
                <a:latin typeface="华文中宋" panose="02010600040101010101" pitchFamily="2" charset="-122"/>
                <a:ea typeface="华文中宋" panose="02010600040101010101" pitchFamily="2" charset="-122"/>
              </a:rPr>
              <a:t>)</a:t>
            </a:r>
            <a:br>
              <a:rPr lang="en-US" altLang="zh-CN" dirty="0">
                <a:solidFill>
                  <a:srgbClr val="FFFF00"/>
                </a:solidFill>
                <a:latin typeface="华文中宋" panose="02010600040101010101" pitchFamily="2" charset="-122"/>
                <a:ea typeface="华文中宋" panose="02010600040101010101" pitchFamily="2" charset="-122"/>
              </a:rPr>
            </a:br>
            <a:r>
              <a:rPr lang="en-US" altLang="zh-CN" dirty="0" err="1">
                <a:solidFill>
                  <a:srgbClr val="FFFF00"/>
                </a:solidFill>
                <a:latin typeface="华文中宋" panose="02010600040101010101" pitchFamily="2" charset="-122"/>
                <a:ea typeface="华文中宋" panose="02010600040101010101" pitchFamily="2" charset="-122"/>
              </a:rPr>
              <a:t>barcode_printer</a:t>
            </a:r>
            <a:r>
              <a:rPr lang="en-US" altLang="zh-CN" dirty="0">
                <a:solidFill>
                  <a:srgbClr val="FFFF00"/>
                </a:solidFill>
                <a:latin typeface="华文中宋" panose="02010600040101010101" pitchFamily="2" charset="-122"/>
                <a:ea typeface="华文中宋" panose="02010600040101010101" pitchFamily="2" charset="-122"/>
              </a:rPr>
              <a:t>= </a:t>
            </a:r>
            <a:r>
              <a:rPr lang="en-US" altLang="zh-CN" dirty="0" err="1">
                <a:solidFill>
                  <a:srgbClr val="FFFF00"/>
                </a:solidFill>
                <a:latin typeface="华文中宋" panose="02010600040101010101" pitchFamily="2" charset="-122"/>
                <a:ea typeface="华文中宋" panose="02010600040101010101" pitchFamily="2" charset="-122"/>
              </a:rPr>
              <a:t>Gprinter</a:t>
            </a:r>
            <a:r>
              <a:rPr lang="en-US" altLang="zh-CN" dirty="0">
                <a:solidFill>
                  <a:srgbClr val="FFFF00"/>
                </a:solidFill>
                <a:latin typeface="华文中宋" panose="02010600040101010101" pitchFamily="2" charset="-122"/>
                <a:ea typeface="华文中宋" panose="02010600040101010101" pitchFamily="2" charset="-122"/>
              </a:rPr>
              <a:t>  GP-3120TL                 </a:t>
            </a:r>
            <a:r>
              <a:rPr lang="zh-CN" altLang="en-US" dirty="0">
                <a:solidFill>
                  <a:srgbClr val="FFFF00"/>
                </a:solidFill>
                <a:latin typeface="华文中宋" panose="02010600040101010101" pitchFamily="2" charset="-122"/>
                <a:ea typeface="华文中宋" panose="02010600040101010101" pitchFamily="2" charset="-122"/>
              </a:rPr>
              <a:t>（条码打印机</a:t>
            </a:r>
            <a:r>
              <a:rPr lang="en-US" altLang="zh-CN" dirty="0">
                <a:solidFill>
                  <a:srgbClr val="FFFF00"/>
                </a:solidFill>
                <a:latin typeface="华文中宋" panose="02010600040101010101" pitchFamily="2" charset="-122"/>
                <a:ea typeface="华文中宋" panose="02010600040101010101" pitchFamily="2" charset="-122"/>
              </a:rPr>
              <a:t>-</a:t>
            </a:r>
            <a:r>
              <a:rPr lang="zh-CN" altLang="en-US" dirty="0">
                <a:solidFill>
                  <a:srgbClr val="FFFF00"/>
                </a:solidFill>
                <a:latin typeface="华文中宋" panose="02010600040101010101" pitchFamily="2" charset="-122"/>
                <a:ea typeface="华文中宋" panose="02010600040101010101" pitchFamily="2" charset="-122"/>
              </a:rPr>
              <a:t>默认打印机）</a:t>
            </a:r>
          </a:p>
        </p:txBody>
      </p:sp>
    </p:spTree>
    <p:extLst>
      <p:ext uri="{BB962C8B-B14F-4D97-AF65-F5344CB8AC3E}">
        <p14:creationId xmlns:p14="http://schemas.microsoft.com/office/powerpoint/2010/main" val="7762249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684212" y="258792"/>
            <a:ext cx="11168482" cy="4042275"/>
          </a:xfrm>
        </p:spPr>
        <p:txBody>
          <a:bodyPr/>
          <a:lstStyle/>
          <a:p>
            <a:r>
              <a:rPr lang="zh-CN" altLang="en-US" dirty="0"/>
              <a:t>（</a:t>
            </a:r>
            <a:r>
              <a:rPr lang="en-US" altLang="zh-CN" dirty="0"/>
              <a:t>3</a:t>
            </a:r>
            <a:r>
              <a:rPr lang="zh-CN" altLang="en-US" dirty="0"/>
              <a:t>）身份证读卡器的安装</a:t>
            </a:r>
            <a:endParaRPr lang="en-US" altLang="zh-CN" dirty="0"/>
          </a:p>
          <a:p>
            <a:r>
              <a:rPr lang="en-US" altLang="zh-CN" dirty="0"/>
              <a:t>    A</a:t>
            </a:r>
            <a:r>
              <a:rPr lang="zh-CN" altLang="en-US" dirty="0"/>
              <a:t>、身份证读卡器的品牌、型号必须为神思</a:t>
            </a:r>
            <a:r>
              <a:rPr lang="en-US" altLang="zh-CN" dirty="0"/>
              <a:t>628</a:t>
            </a:r>
            <a:r>
              <a:rPr lang="zh-CN" altLang="en-US" dirty="0"/>
              <a:t>（</a:t>
            </a:r>
            <a:r>
              <a:rPr lang="en-US" altLang="zh-CN" dirty="0"/>
              <a:t>100</a:t>
            </a:r>
            <a:r>
              <a:rPr lang="zh-CN" altLang="en-US" dirty="0"/>
              <a:t>）</a:t>
            </a:r>
            <a:endParaRPr lang="en-US" altLang="zh-CN" dirty="0"/>
          </a:p>
          <a:p>
            <a:r>
              <a:rPr lang="en-US" altLang="zh-CN" dirty="0"/>
              <a:t>    B</a:t>
            </a:r>
            <a:r>
              <a:rPr lang="zh-CN" altLang="en-US" dirty="0"/>
              <a:t>、首先运行“神思身份证读卡器驱动光盘”中的“</a:t>
            </a:r>
            <a:r>
              <a:rPr lang="en-US" altLang="zh-CN" dirty="0"/>
              <a:t>AUTORUN.EXE</a:t>
            </a:r>
            <a:r>
              <a:rPr lang="zh-CN" altLang="en-US" dirty="0"/>
              <a:t>”，选择安装二代身份证验证系统，安装完成后，再选择“</a:t>
            </a:r>
            <a:r>
              <a:rPr lang="en-US" altLang="zh-CN" dirty="0" err="1"/>
              <a:t>USBdriver</a:t>
            </a:r>
            <a:r>
              <a:rPr lang="zh-CN" altLang="en-US" dirty="0"/>
              <a:t>”安装</a:t>
            </a:r>
            <a:r>
              <a:rPr lang="en-US" altLang="zh-CN" dirty="0"/>
              <a:t>USB</a:t>
            </a:r>
            <a:r>
              <a:rPr lang="zh-CN" altLang="en-US" dirty="0"/>
              <a:t>驱动程序。</a:t>
            </a:r>
            <a:endParaRPr lang="en-US" altLang="zh-CN" dirty="0"/>
          </a:p>
          <a:p>
            <a:r>
              <a:rPr lang="en-US" altLang="zh-CN" dirty="0"/>
              <a:t>   C</a:t>
            </a:r>
            <a:r>
              <a:rPr lang="zh-CN" altLang="en-US" dirty="0"/>
              <a:t>、再找到“神思身份证驱动”文件夹中的四个文件复制到体检系统所在文件夹（</a:t>
            </a:r>
            <a:r>
              <a:rPr lang="en-US" altLang="zh-CN" dirty="0"/>
              <a:t> </a:t>
            </a:r>
            <a:r>
              <a:rPr lang="en-US" altLang="zh-CN" dirty="0" err="1"/>
              <a:t>programMLJJ</a:t>
            </a:r>
            <a:r>
              <a:rPr lang="en-US" altLang="zh-CN" dirty="0"/>
              <a:t> </a:t>
            </a:r>
            <a:r>
              <a:rPr lang="zh-CN" altLang="en-US" dirty="0"/>
              <a:t>）中</a:t>
            </a:r>
            <a:endParaRPr lang="en-US" altLang="zh-CN" dirty="0"/>
          </a:p>
          <a:p>
            <a:r>
              <a:rPr lang="en-US" altLang="zh-CN" dirty="0"/>
              <a:t>   D</a:t>
            </a:r>
            <a:r>
              <a:rPr lang="zh-CN" altLang="en-US" dirty="0"/>
              <a:t>、到神思官网下载中心，对应身份证读卡器背面的序号（见下图），下载授权文件，将下载后的授权文件拷贝到</a:t>
            </a:r>
            <a:r>
              <a:rPr lang="en-US" altLang="zh-CN" b="1" dirty="0">
                <a:solidFill>
                  <a:srgbClr val="FF0000"/>
                </a:solidFill>
              </a:rPr>
              <a:t>C</a:t>
            </a:r>
            <a:r>
              <a:rPr lang="zh-CN" altLang="en-US" b="1" dirty="0">
                <a:solidFill>
                  <a:srgbClr val="FF0000"/>
                </a:solidFill>
              </a:rPr>
              <a:t>盘根目录</a:t>
            </a:r>
            <a:r>
              <a:rPr lang="zh-CN" altLang="en-US" dirty="0"/>
              <a:t>中，即可</a:t>
            </a:r>
          </a:p>
        </p:txBody>
      </p:sp>
      <p:pic>
        <p:nvPicPr>
          <p:cNvPr id="4" name="图片 3"/>
          <p:cNvPicPr>
            <a:picLocks noChangeAspect="1"/>
          </p:cNvPicPr>
          <p:nvPr/>
        </p:nvPicPr>
        <p:blipFill>
          <a:blip r:embed="rId2"/>
          <a:stretch>
            <a:fillRect/>
          </a:stretch>
        </p:blipFill>
        <p:spPr>
          <a:xfrm>
            <a:off x="2017094" y="3880568"/>
            <a:ext cx="5076337" cy="2841363"/>
          </a:xfrm>
          <a:prstGeom prst="rect">
            <a:avLst/>
          </a:prstGeom>
        </p:spPr>
      </p:pic>
    </p:spTree>
    <p:extLst>
      <p:ext uri="{BB962C8B-B14F-4D97-AF65-F5344CB8AC3E}">
        <p14:creationId xmlns:p14="http://schemas.microsoft.com/office/powerpoint/2010/main" val="289935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431322"/>
            <a:ext cx="11004580" cy="5563078"/>
          </a:xfrm>
        </p:spPr>
        <p:txBody>
          <a:bodyPr/>
          <a:lstStyle/>
          <a:p>
            <a:r>
              <a:rPr lang="zh-CN" altLang="en-US" dirty="0"/>
              <a:t>（</a:t>
            </a:r>
            <a:r>
              <a:rPr lang="en-US" altLang="zh-CN" dirty="0"/>
              <a:t>4</a:t>
            </a:r>
            <a:r>
              <a:rPr lang="zh-CN" altLang="en-US" dirty="0"/>
              <a:t>）再安装流程卡驱动程序</a:t>
            </a:r>
            <a:br>
              <a:rPr lang="en-US" altLang="zh-CN" dirty="0"/>
            </a:br>
            <a:r>
              <a:rPr lang="en-US" altLang="zh-CN" dirty="0"/>
              <a:t>         USB</a:t>
            </a:r>
            <a:r>
              <a:rPr lang="zh-CN" altLang="en-US" dirty="0"/>
              <a:t>读卡器</a:t>
            </a:r>
            <a:r>
              <a:rPr lang="en-US" altLang="zh-CN" dirty="0"/>
              <a:t>win7</a:t>
            </a:r>
            <a:r>
              <a:rPr lang="zh-CN" altLang="en-US" dirty="0"/>
              <a:t>系统驱动程序</a:t>
            </a:r>
            <a:r>
              <a:rPr lang="en-US" altLang="zh-CN" dirty="0"/>
              <a:t>---PL2303_Prolific_GPS_AllInOne_1013</a:t>
            </a:r>
            <a:br>
              <a:rPr lang="en-US" altLang="zh-CN" dirty="0"/>
            </a:br>
            <a:r>
              <a:rPr lang="zh-CN" altLang="en-US" dirty="0"/>
              <a:t>（</a:t>
            </a:r>
            <a:r>
              <a:rPr lang="en-US" altLang="zh-CN" dirty="0"/>
              <a:t>5</a:t>
            </a:r>
            <a:r>
              <a:rPr lang="zh-CN" altLang="en-US" dirty="0"/>
              <a:t>）摄像头选择吸盘式，免驱动型的</a:t>
            </a:r>
            <a:br>
              <a:rPr lang="en-US" altLang="zh-CN" dirty="0"/>
            </a:br>
            <a:endParaRPr lang="zh-CN" altLang="en-US" dirty="0"/>
          </a:p>
        </p:txBody>
      </p:sp>
    </p:spTree>
    <p:extLst>
      <p:ext uri="{BB962C8B-B14F-4D97-AF65-F5344CB8AC3E}">
        <p14:creationId xmlns:p14="http://schemas.microsoft.com/office/powerpoint/2010/main" val="39142494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6574" y="310551"/>
            <a:ext cx="10952822" cy="6452557"/>
          </a:xfrm>
        </p:spPr>
        <p:txBody>
          <a:bodyPr>
            <a:normAutofit fontScale="90000"/>
          </a:bodyPr>
          <a:lstStyle/>
          <a:p>
            <a:r>
              <a:rPr lang="en-US" altLang="zh-CN" dirty="0"/>
              <a:t>2</a:t>
            </a:r>
            <a:r>
              <a:rPr lang="zh-CN" altLang="en-US" dirty="0"/>
              <a:t>、彩超设备的连接</a:t>
            </a:r>
            <a:br>
              <a:rPr lang="en-US" altLang="zh-CN" dirty="0"/>
            </a:br>
            <a:r>
              <a:rPr lang="en-US" altLang="zh-CN" dirty="0"/>
              <a:t>  </a:t>
            </a:r>
            <a:r>
              <a:rPr lang="zh-CN" altLang="en-US" dirty="0"/>
              <a:t>前期准备：</a:t>
            </a:r>
            <a:r>
              <a:rPr lang="en-US" altLang="zh-CN" dirty="0"/>
              <a:t> </a:t>
            </a:r>
            <a:br>
              <a:rPr lang="en-US" altLang="zh-CN" dirty="0"/>
            </a:br>
            <a:r>
              <a:rPr lang="en-US" altLang="zh-CN" dirty="0"/>
              <a:t>A</a:t>
            </a:r>
            <a:r>
              <a:rPr lang="zh-CN" altLang="en-US" dirty="0"/>
              <a:t>、确定所购买电脑具有的是</a:t>
            </a:r>
            <a:r>
              <a:rPr lang="en-US" altLang="zh-CN" dirty="0"/>
              <a:t>PCI</a:t>
            </a:r>
            <a:r>
              <a:rPr lang="zh-CN" altLang="en-US" dirty="0"/>
              <a:t>还是</a:t>
            </a:r>
            <a:r>
              <a:rPr lang="en-US" altLang="zh-CN" dirty="0"/>
              <a:t>PCI-E</a:t>
            </a:r>
            <a:r>
              <a:rPr lang="zh-CN" altLang="en-US" dirty="0"/>
              <a:t>插槽</a:t>
            </a:r>
            <a:br>
              <a:rPr lang="en-US" altLang="zh-CN" dirty="0"/>
            </a:br>
            <a:r>
              <a:rPr lang="en-US" altLang="zh-CN" dirty="0"/>
              <a:t> B</a:t>
            </a:r>
            <a:r>
              <a:rPr lang="zh-CN" altLang="en-US" dirty="0"/>
              <a:t>、根据插槽情况在网站上购买采集卡（</a:t>
            </a:r>
            <a:r>
              <a:rPr lang="en-US" altLang="zh-CN" dirty="0"/>
              <a:t>878A</a:t>
            </a:r>
            <a:r>
              <a:rPr lang="zh-CN" altLang="en-US" dirty="0"/>
              <a:t>）芯片</a:t>
            </a:r>
            <a:br>
              <a:rPr lang="en-US" altLang="zh-CN" dirty="0"/>
            </a:br>
            <a:r>
              <a:rPr lang="zh-CN" altLang="en-US" dirty="0"/>
              <a:t>购买网址为：</a:t>
            </a:r>
            <a:br>
              <a:rPr lang="en-US" altLang="zh-CN" dirty="0"/>
            </a:br>
            <a:r>
              <a:rPr lang="en-US" altLang="zh-CN" u="sng" kern="100" dirty="0">
                <a:hlinkClick r:id="rId2"/>
              </a:rPr>
              <a:t>http://item.taobao.com/item.htm?id=12661985065</a:t>
            </a:r>
            <a:br>
              <a:rPr lang="en-US" altLang="zh-CN" u="sng" kern="100" dirty="0"/>
            </a:br>
            <a:r>
              <a:rPr lang="en-US" altLang="zh-CN" kern="100" dirty="0"/>
              <a:t>C</a:t>
            </a:r>
            <a:r>
              <a:rPr lang="zh-CN" altLang="en-US" kern="100" dirty="0"/>
              <a:t>、购买</a:t>
            </a:r>
            <a:r>
              <a:rPr lang="en-US" altLang="zh-CN" kern="100" dirty="0"/>
              <a:t>S</a:t>
            </a:r>
            <a:r>
              <a:rPr lang="zh-CN" altLang="en-US" kern="100" dirty="0"/>
              <a:t>端子线，建议购买秋叶源品牌，长度为</a:t>
            </a:r>
            <a:r>
              <a:rPr lang="en-US" altLang="zh-CN" kern="100" dirty="0"/>
              <a:t>1.5-2</a:t>
            </a:r>
            <a:r>
              <a:rPr lang="zh-CN" altLang="en-US" kern="100" dirty="0"/>
              <a:t>米</a:t>
            </a:r>
            <a:br>
              <a:rPr lang="en-US" altLang="zh-CN" kern="100" dirty="0"/>
            </a:br>
            <a:r>
              <a:rPr lang="en-US" altLang="zh-CN" kern="100" dirty="0"/>
              <a:t>D</a:t>
            </a:r>
            <a:r>
              <a:rPr lang="zh-CN" altLang="en-US" kern="100" dirty="0"/>
              <a:t>、脚踏开关购买网址：</a:t>
            </a:r>
            <a:br>
              <a:rPr lang="en-US" altLang="zh-CN" kern="100" dirty="0"/>
            </a:br>
            <a:r>
              <a:rPr lang="en-US" altLang="zh-CN" dirty="0">
                <a:hlinkClick r:id="rId3"/>
              </a:rPr>
              <a:t>http://item.taobao.com/item.htm?id=2516049865</a:t>
            </a:r>
            <a:br>
              <a:rPr lang="en-US" altLang="zh-CN" dirty="0"/>
            </a:br>
            <a:r>
              <a:rPr lang="en-US" altLang="zh-CN" dirty="0"/>
              <a:t>   </a:t>
            </a:r>
            <a:r>
              <a:rPr lang="zh-CN" altLang="en-US" dirty="0"/>
              <a:t>若电脑不带</a:t>
            </a:r>
            <a:r>
              <a:rPr lang="en-US" altLang="zh-CN" dirty="0"/>
              <a:t>COM</a:t>
            </a:r>
            <a:r>
              <a:rPr lang="zh-CN" altLang="en-US" dirty="0"/>
              <a:t>口的，则需要购买</a:t>
            </a:r>
            <a:r>
              <a:rPr lang="en-US" altLang="zh-CN" dirty="0"/>
              <a:t>USB</a:t>
            </a:r>
            <a:r>
              <a:rPr lang="zh-CN" altLang="en-US" dirty="0"/>
              <a:t>转</a:t>
            </a:r>
            <a:r>
              <a:rPr lang="en-US" altLang="zh-CN" dirty="0"/>
              <a:t>COM</a:t>
            </a:r>
            <a:r>
              <a:rPr lang="zh-CN" altLang="en-US" dirty="0"/>
              <a:t>口的转接线或转接头。</a:t>
            </a:r>
            <a:br>
              <a:rPr lang="zh-CN" altLang="zh-CN" kern="100" dirty="0">
                <a:latin typeface="Calibri" panose="020F0502020204030204" pitchFamily="34" charset="0"/>
                <a:ea typeface="宋体" panose="02010600030101010101" pitchFamily="2" charset="-122"/>
                <a:cs typeface="Times New Roman" panose="02020603050405020304" pitchFamily="18" charset="0"/>
              </a:rPr>
            </a:br>
            <a:endParaRPr lang="zh-CN" altLang="en-US" dirty="0"/>
          </a:p>
        </p:txBody>
      </p:sp>
    </p:spTree>
    <p:extLst>
      <p:ext uri="{BB962C8B-B14F-4D97-AF65-F5344CB8AC3E}">
        <p14:creationId xmlns:p14="http://schemas.microsoft.com/office/powerpoint/2010/main" val="40596598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212" y="474453"/>
            <a:ext cx="11004580" cy="6029863"/>
          </a:xfrm>
        </p:spPr>
        <p:txBody>
          <a:bodyPr/>
          <a:lstStyle/>
          <a:p>
            <a:r>
              <a:rPr lang="zh-CN" altLang="en-US" sz="2800" dirty="0"/>
              <a:t>采集卡安装及系统配置：</a:t>
            </a:r>
            <a:endParaRPr lang="en-US" altLang="zh-CN" sz="2800" dirty="0"/>
          </a:p>
          <a:p>
            <a:r>
              <a:rPr lang="en-US" altLang="zh-CN" sz="2800" dirty="0"/>
              <a:t>A</a:t>
            </a:r>
            <a:r>
              <a:rPr lang="zh-CN" altLang="en-US" sz="2800" dirty="0"/>
              <a:t>、将采集卡安装到电脑后，启动电脑，在设备管理器里出现两个未安装驱动的视频硬件；</a:t>
            </a:r>
            <a:endParaRPr lang="en-US" altLang="zh-CN" sz="2800" dirty="0"/>
          </a:p>
          <a:p>
            <a:r>
              <a:rPr lang="en-US" altLang="zh-CN" sz="2800" dirty="0"/>
              <a:t>B</a:t>
            </a:r>
            <a:r>
              <a:rPr lang="zh-CN" altLang="en-US" sz="2800" dirty="0"/>
              <a:t>、安装采集卡驱动程序，只有在视频设备出现以下三个设备才算安装成功：</a:t>
            </a:r>
            <a:endParaRPr lang="en-US" altLang="zh-CN" sz="2800" dirty="0"/>
          </a:p>
          <a:p>
            <a:pPr marL="0" indent="0">
              <a:buNone/>
            </a:pPr>
            <a:r>
              <a:rPr lang="en-US" altLang="zh-CN" sz="2800" dirty="0"/>
              <a:t>      10Moons SDK-2000,WDM Audio capture</a:t>
            </a:r>
          </a:p>
          <a:p>
            <a:pPr marL="0" indent="0">
              <a:buNone/>
            </a:pPr>
            <a:r>
              <a:rPr lang="en-US" altLang="zh-CN" sz="2800" dirty="0"/>
              <a:t>      10Moons SDK-2000,WDM Crossbar</a:t>
            </a:r>
          </a:p>
          <a:p>
            <a:pPr marL="0" indent="0">
              <a:buNone/>
            </a:pPr>
            <a:r>
              <a:rPr lang="en-US" altLang="zh-CN" sz="2800" dirty="0"/>
              <a:t>      10Moons SDK-2000,WDM Video capture</a:t>
            </a:r>
          </a:p>
          <a:p>
            <a:r>
              <a:rPr lang="en-US" altLang="zh-CN" sz="2800" dirty="0"/>
              <a:t>C</a:t>
            </a:r>
            <a:r>
              <a:rPr lang="zh-CN" altLang="en-US" sz="2800" dirty="0"/>
              <a:t>、将</a:t>
            </a:r>
            <a:r>
              <a:rPr lang="en-US" altLang="zh-CN" sz="2800" dirty="0"/>
              <a:t>BC</a:t>
            </a:r>
            <a:r>
              <a:rPr lang="zh-CN" altLang="en-US" sz="2800" dirty="0"/>
              <a:t>文本文件中的</a:t>
            </a:r>
            <a:r>
              <a:rPr lang="en-US" altLang="zh-CN" sz="2800" dirty="0"/>
              <a:t>[BC]</a:t>
            </a:r>
            <a:r>
              <a:rPr lang="zh-CN" altLang="en-US" sz="2800" dirty="0"/>
              <a:t>段复制到</a:t>
            </a:r>
            <a:r>
              <a:rPr lang="en-US" altLang="zh-CN" sz="2800" dirty="0"/>
              <a:t>TYYL.ini</a:t>
            </a:r>
            <a:r>
              <a:rPr lang="zh-CN" altLang="en-US" sz="2800" dirty="0"/>
              <a:t>文件中的任意一段中即可；</a:t>
            </a:r>
            <a:endParaRPr lang="en-US" altLang="zh-CN" sz="2800" dirty="0"/>
          </a:p>
        </p:txBody>
      </p:sp>
    </p:spTree>
    <p:extLst>
      <p:ext uri="{BB962C8B-B14F-4D97-AF65-F5344CB8AC3E}">
        <p14:creationId xmlns:p14="http://schemas.microsoft.com/office/powerpoint/2010/main" val="40439730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211" y="483080"/>
            <a:ext cx="11099471" cy="6133380"/>
          </a:xfrm>
        </p:spPr>
        <p:txBody>
          <a:bodyPr/>
          <a:lstStyle/>
          <a:p>
            <a:r>
              <a:rPr lang="en-US" altLang="zh-CN" sz="3600" dirty="0"/>
              <a:t>D</a:t>
            </a:r>
            <a:r>
              <a:rPr lang="zh-CN" altLang="en-US" sz="3600" dirty="0"/>
              <a:t>、再将</a:t>
            </a:r>
            <a:r>
              <a:rPr lang="en-US" altLang="zh-CN" sz="3600" dirty="0"/>
              <a:t>B</a:t>
            </a:r>
            <a:r>
              <a:rPr lang="zh-CN" altLang="en-US" sz="3600" dirty="0"/>
              <a:t>超采集程序文件夹中所有文件复制到体检系统文件夹里，再运行“</a:t>
            </a:r>
            <a:r>
              <a:rPr lang="en-US" altLang="zh-CN" sz="3600" dirty="0"/>
              <a:t>B</a:t>
            </a:r>
            <a:r>
              <a:rPr lang="zh-CN" altLang="en-US" sz="3600" dirty="0"/>
              <a:t>超控件注册</a:t>
            </a:r>
            <a:r>
              <a:rPr lang="en-US" altLang="zh-CN" sz="3600" dirty="0"/>
              <a:t>.bat</a:t>
            </a:r>
            <a:r>
              <a:rPr lang="zh-CN" altLang="en-US" sz="3600" dirty="0"/>
              <a:t>”，注册采集程序</a:t>
            </a:r>
            <a:endParaRPr lang="en-US" altLang="zh-CN" sz="3600" dirty="0"/>
          </a:p>
          <a:p>
            <a:r>
              <a:rPr lang="en-US" altLang="zh-CN" sz="3600" dirty="0"/>
              <a:t>E</a:t>
            </a:r>
            <a:r>
              <a:rPr lang="zh-CN" altLang="en-US" sz="3600" dirty="0"/>
              <a:t>、在设备管理中将脚踏开关的端口号改为</a:t>
            </a:r>
            <a:r>
              <a:rPr lang="en-US" altLang="zh-CN" sz="3600" dirty="0"/>
              <a:t>COM6</a:t>
            </a:r>
          </a:p>
          <a:p>
            <a:r>
              <a:rPr lang="en-US" altLang="zh-CN" sz="3600" dirty="0"/>
              <a:t>F</a:t>
            </a:r>
            <a:r>
              <a:rPr lang="zh-CN" altLang="en-US" sz="3600" dirty="0"/>
              <a:t>、用</a:t>
            </a:r>
            <a:r>
              <a:rPr lang="en-US" altLang="zh-CN" sz="3600" dirty="0"/>
              <a:t>S</a:t>
            </a:r>
            <a:r>
              <a:rPr lang="zh-CN" altLang="en-US" sz="3600" dirty="0"/>
              <a:t>端子线把电脑和彩超设备进行连接。</a:t>
            </a:r>
          </a:p>
          <a:p>
            <a:endParaRPr lang="zh-CN" altLang="en-US" dirty="0"/>
          </a:p>
        </p:txBody>
      </p:sp>
    </p:spTree>
    <p:extLst>
      <p:ext uri="{BB962C8B-B14F-4D97-AF65-F5344CB8AC3E}">
        <p14:creationId xmlns:p14="http://schemas.microsoft.com/office/powerpoint/2010/main" val="25339913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241540"/>
            <a:ext cx="8534400" cy="681486"/>
          </a:xfrm>
        </p:spPr>
        <p:txBody>
          <a:bodyPr/>
          <a:lstStyle/>
          <a:p>
            <a:r>
              <a:rPr lang="en-US" altLang="zh-CN" dirty="0"/>
              <a:t>3</a:t>
            </a:r>
            <a:r>
              <a:rPr lang="zh-CN" altLang="en-US" dirty="0"/>
              <a:t>、需导图的设备</a:t>
            </a:r>
          </a:p>
        </p:txBody>
      </p:sp>
      <p:sp>
        <p:nvSpPr>
          <p:cNvPr id="3" name="内容占位符 2"/>
          <p:cNvSpPr>
            <a:spLocks noGrp="1"/>
          </p:cNvSpPr>
          <p:nvPr>
            <p:ph idx="1"/>
          </p:nvPr>
        </p:nvSpPr>
        <p:spPr>
          <a:xfrm>
            <a:off x="684212" y="923027"/>
            <a:ext cx="10918316" cy="5603656"/>
          </a:xfrm>
        </p:spPr>
        <p:txBody>
          <a:bodyPr>
            <a:normAutofit/>
          </a:bodyPr>
          <a:lstStyle/>
          <a:p>
            <a:pPr marL="0" indent="0">
              <a:buNone/>
            </a:pPr>
            <a:r>
              <a:rPr lang="en-US" altLang="zh-CN" sz="2400" dirty="0"/>
              <a:t>A</a:t>
            </a:r>
            <a:r>
              <a:rPr lang="zh-CN" altLang="en-US" sz="2400" dirty="0"/>
              <a:t>、设备带操作系统部份</a:t>
            </a:r>
            <a:endParaRPr lang="en-US" altLang="zh-CN" sz="2400" dirty="0"/>
          </a:p>
          <a:p>
            <a:pPr marL="0" indent="0">
              <a:buNone/>
            </a:pPr>
            <a:r>
              <a:rPr lang="zh-CN" altLang="en-US" sz="2400" dirty="0"/>
              <a:t>设备带操作系统的设备主要有：动脉硬化、经颅多普勒、</a:t>
            </a:r>
            <a:r>
              <a:rPr lang="en-US" altLang="zh-CN" sz="2400" dirty="0"/>
              <a:t>TMT</a:t>
            </a:r>
            <a:r>
              <a:rPr lang="zh-CN" altLang="en-US" sz="2400" dirty="0"/>
              <a:t>、骨密度、电子阴道镜、乳腺压力触诊</a:t>
            </a:r>
            <a:endParaRPr lang="en-US" altLang="zh-CN" sz="2400" dirty="0"/>
          </a:p>
          <a:p>
            <a:pPr marL="0" indent="0">
              <a:buNone/>
            </a:pPr>
            <a:r>
              <a:rPr lang="zh-CN" altLang="en-US" sz="2400" dirty="0"/>
              <a:t>以上设备科室里需要有两个网口，没有的则需准备</a:t>
            </a:r>
            <a:r>
              <a:rPr lang="en-US" altLang="zh-CN" sz="2400" dirty="0"/>
              <a:t>5</a:t>
            </a:r>
            <a:r>
              <a:rPr lang="zh-CN" altLang="en-US" sz="2400" dirty="0"/>
              <a:t>口交换机，给设备分配一个</a:t>
            </a:r>
            <a:r>
              <a:rPr lang="en-US" altLang="zh-CN" sz="2400" dirty="0"/>
              <a:t>IP</a:t>
            </a:r>
            <a:r>
              <a:rPr lang="zh-CN" altLang="en-US" sz="2400" dirty="0"/>
              <a:t>地址，将设备和电脑组成一个小局域网。</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zh-CN" altLang="en-US" sz="2400" dirty="0"/>
          </a:p>
        </p:txBody>
      </p:sp>
      <p:pic>
        <p:nvPicPr>
          <p:cNvPr id="7" name="图片 6"/>
          <p:cNvPicPr>
            <a:picLocks noChangeAspect="1"/>
          </p:cNvPicPr>
          <p:nvPr/>
        </p:nvPicPr>
        <p:blipFill>
          <a:blip r:embed="rId2"/>
          <a:stretch>
            <a:fillRect/>
          </a:stretch>
        </p:blipFill>
        <p:spPr>
          <a:xfrm>
            <a:off x="1115237" y="3390996"/>
            <a:ext cx="1676545" cy="2872989"/>
          </a:xfrm>
          <a:prstGeom prst="rect">
            <a:avLst/>
          </a:prstGeom>
        </p:spPr>
      </p:pic>
      <p:pic>
        <p:nvPicPr>
          <p:cNvPr id="8" name="图片 7"/>
          <p:cNvPicPr>
            <a:picLocks noChangeAspect="1"/>
          </p:cNvPicPr>
          <p:nvPr/>
        </p:nvPicPr>
        <p:blipFill>
          <a:blip r:embed="rId3"/>
          <a:stretch>
            <a:fillRect/>
          </a:stretch>
        </p:blipFill>
        <p:spPr>
          <a:xfrm>
            <a:off x="7805382" y="3724855"/>
            <a:ext cx="1981372" cy="1501270"/>
          </a:xfrm>
          <a:prstGeom prst="rect">
            <a:avLst/>
          </a:prstGeom>
        </p:spPr>
      </p:pic>
      <p:pic>
        <p:nvPicPr>
          <p:cNvPr id="9" name="图片 8"/>
          <p:cNvPicPr>
            <a:picLocks noChangeAspect="1"/>
          </p:cNvPicPr>
          <p:nvPr/>
        </p:nvPicPr>
        <p:blipFill>
          <a:blip r:embed="rId4"/>
          <a:stretch>
            <a:fillRect/>
          </a:stretch>
        </p:blipFill>
        <p:spPr>
          <a:xfrm>
            <a:off x="4525545" y="3981598"/>
            <a:ext cx="2019475" cy="845893"/>
          </a:xfrm>
          <a:prstGeom prst="rect">
            <a:avLst/>
          </a:prstGeom>
        </p:spPr>
      </p:pic>
      <p:cxnSp>
        <p:nvCxnSpPr>
          <p:cNvPr id="11" name="直接连接符 10"/>
          <p:cNvCxnSpPr/>
          <p:nvPr/>
        </p:nvCxnSpPr>
        <p:spPr>
          <a:xfrm flipV="1">
            <a:off x="2613804" y="4475490"/>
            <a:ext cx="2432649" cy="501952"/>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直接连接符 12"/>
          <p:cNvCxnSpPr/>
          <p:nvPr/>
        </p:nvCxnSpPr>
        <p:spPr>
          <a:xfrm flipH="1">
            <a:off x="6075872" y="4475490"/>
            <a:ext cx="1815774" cy="0"/>
          </a:xfrm>
          <a:prstGeom prst="line">
            <a:avLst/>
          </a:prstGeom>
        </p:spPr>
        <p:style>
          <a:lnRef idx="3">
            <a:schemeClr val="accent6"/>
          </a:lnRef>
          <a:fillRef idx="0">
            <a:schemeClr val="accent6"/>
          </a:fillRef>
          <a:effectRef idx="2">
            <a:schemeClr val="accent6"/>
          </a:effectRef>
          <a:fontRef idx="minor">
            <a:schemeClr val="tx1"/>
          </a:fontRef>
        </p:style>
      </p:cxnSp>
      <p:sp>
        <p:nvSpPr>
          <p:cNvPr id="14" name="文本框 13"/>
          <p:cNvSpPr txBox="1"/>
          <p:nvPr/>
        </p:nvSpPr>
        <p:spPr>
          <a:xfrm>
            <a:off x="9793815" y="3849303"/>
            <a:ext cx="1435006" cy="1200329"/>
          </a:xfrm>
          <a:prstGeom prst="rect">
            <a:avLst/>
          </a:prstGeom>
          <a:noFill/>
        </p:spPr>
        <p:txBody>
          <a:bodyPr wrap="square" rtlCol="0">
            <a:spAutoFit/>
          </a:bodyPr>
          <a:lstStyle/>
          <a:p>
            <a:r>
              <a:rPr lang="zh-CN" altLang="en-US" dirty="0"/>
              <a:t>在硬盘上建立空文件夹，并进行共享</a:t>
            </a:r>
            <a:endParaRPr lang="en-US" altLang="zh-CN" dirty="0"/>
          </a:p>
          <a:p>
            <a:endParaRPr lang="zh-CN" altLang="en-US" dirty="0"/>
          </a:p>
        </p:txBody>
      </p:sp>
      <p:sp>
        <p:nvSpPr>
          <p:cNvPr id="15" name="文本框 14"/>
          <p:cNvSpPr txBox="1"/>
          <p:nvPr/>
        </p:nvSpPr>
        <p:spPr>
          <a:xfrm>
            <a:off x="2804351" y="3849303"/>
            <a:ext cx="1721193" cy="1477328"/>
          </a:xfrm>
          <a:prstGeom prst="rect">
            <a:avLst/>
          </a:prstGeom>
          <a:noFill/>
        </p:spPr>
        <p:txBody>
          <a:bodyPr wrap="square" rtlCol="0">
            <a:spAutoFit/>
          </a:bodyPr>
          <a:lstStyle/>
          <a:p>
            <a:r>
              <a:rPr lang="zh-CN" altLang="en-US" dirty="0"/>
              <a:t>安装虚拟机打印机，并把电脑共享文件夹进行映射到本地磁盘（如</a:t>
            </a:r>
            <a:r>
              <a:rPr lang="en-US" altLang="zh-CN" dirty="0"/>
              <a:t>Z</a:t>
            </a:r>
            <a:r>
              <a:rPr lang="zh-CN" altLang="en-US" dirty="0"/>
              <a:t>盘）</a:t>
            </a:r>
          </a:p>
        </p:txBody>
      </p:sp>
    </p:spTree>
    <p:extLst>
      <p:ext uri="{BB962C8B-B14F-4D97-AF65-F5344CB8AC3E}">
        <p14:creationId xmlns:p14="http://schemas.microsoft.com/office/powerpoint/2010/main" val="3612995779"/>
      </p:ext>
    </p:extLst>
  </p:cSld>
  <p:clrMapOvr>
    <a:masterClrMapping/>
  </p:clrMapOvr>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1969</TotalTime>
  <Words>3109</Words>
  <Application>Microsoft Office PowerPoint</Application>
  <PresentationFormat>宽屏</PresentationFormat>
  <Paragraphs>447</Paragraphs>
  <Slides>129</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129</vt:i4>
      </vt:variant>
    </vt:vector>
  </HeadingPairs>
  <TitlesOfParts>
    <vt:vector size="140" baseType="lpstr">
      <vt:lpstr>黑体</vt:lpstr>
      <vt:lpstr>华文仿宋</vt:lpstr>
      <vt:lpstr>华文中宋</vt:lpstr>
      <vt:lpstr>隶书</vt:lpstr>
      <vt:lpstr>宋体</vt:lpstr>
      <vt:lpstr>幼圆</vt:lpstr>
      <vt:lpstr>Calibri</vt:lpstr>
      <vt:lpstr>Century Gothic</vt:lpstr>
      <vt:lpstr>Times New Roman</vt:lpstr>
      <vt:lpstr>Wingdings 3</vt:lpstr>
      <vt:lpstr>切片</vt:lpstr>
      <vt:lpstr>美年体检信息管理系统</vt:lpstr>
      <vt:lpstr>目   录 一、体检系统操作部份功能介绍 二、检查、检验项目的增加 二、设备连接部份 三、常见问题处理部份</vt:lpstr>
      <vt:lpstr>一、系统简介</vt:lpstr>
      <vt:lpstr>PowerPoint 演示文稿</vt:lpstr>
      <vt:lpstr>PowerPoint 演示文稿</vt:lpstr>
      <vt:lpstr>客人的六种状态：</vt:lpstr>
      <vt:lpstr>体检系统主要模块(一)：</vt:lpstr>
      <vt:lpstr>体检系统主要模块(二)：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客户端电脑ORACL数据库的安装：</vt:lpstr>
      <vt:lpstr>ORACLE 9I数据库安装步骤：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Oracle 11G安装步骤：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体检系统的配置：</vt:lpstr>
      <vt:lpstr>美年大健康体检系统 （检查）检验项目增加</vt:lpstr>
      <vt:lpstr>检查、检验项目增加流程：</vt:lpstr>
      <vt:lpstr>一、检查项目的增加</vt:lpstr>
      <vt:lpstr>PowerPoint 演示文稿</vt:lpstr>
      <vt:lpstr>PowerPoint 演示文稿</vt:lpstr>
      <vt:lpstr>标红所有项目填完整后，点击“保存”，保存后再“双击”刚才所加项目，勾选该项目科室需要检查内容。</vt:lpstr>
      <vt:lpstr>PowerPoint 演示文稿</vt:lpstr>
      <vt:lpstr>PowerPoint 演示文稿</vt:lpstr>
      <vt:lpstr>检查项目对应科室：</vt:lpstr>
      <vt:lpstr>检查项目对应部位：</vt:lpstr>
      <vt:lpstr>PowerPoint 演示文稿</vt:lpstr>
      <vt:lpstr>PowerPoint 演示文稿</vt:lpstr>
      <vt:lpstr>PowerPoint 演示文稿</vt:lpstr>
      <vt:lpstr>PowerPoint 演示文稿</vt:lpstr>
      <vt:lpstr>PowerPoint 演示文稿</vt:lpstr>
      <vt:lpstr>点击“新增”，在“收费项目名称”                          里找到与之相对应的项目名称后，保存即可。</vt:lpstr>
      <vt:lpstr>PowerPoint 演示文稿</vt:lpstr>
      <vt:lpstr>PowerPoint 演示文稿</vt:lpstr>
      <vt:lpstr>PowerPoint 演示文稿</vt:lpstr>
      <vt:lpstr>PowerPoint 演示文稿</vt:lpstr>
      <vt:lpstr>（二）、增加完成后，把新加的检验项目的明细指标进行增加。</vt:lpstr>
      <vt:lpstr>（三）、给检验项目对应检验设备</vt:lpstr>
      <vt:lpstr>PowerPoint 演示文稿</vt:lpstr>
      <vt:lpstr>PowerPoint 演示文稿</vt:lpstr>
      <vt:lpstr>PowerPoint 演示文稿</vt:lpstr>
      <vt:lpstr>点击“新增”，在“收费项目名称”                          里找到与之相对应的项目名称后，保存即可。</vt:lpstr>
      <vt:lpstr>三、设备连接部份 1、前台设备部份 2、彩超设备 3、需导图的设备 3、心电图设备 4、欧姆龙动脉硬化设备</vt:lpstr>
      <vt:lpstr>1、前台设备部份（打印机、条码机）      （1）前台设备主要有激光打印机、条码打印机、流程卡读卡器、摄像头、身份证识别器。      （2）条码打印机驱动程序安装完毕后，需设置纸张为50*30的规格，同时将条码打印机设置为默认打印机。         </vt:lpstr>
      <vt:lpstr>PowerPoint 演示文稿</vt:lpstr>
      <vt:lpstr>PowerPoint 演示文稿</vt:lpstr>
      <vt:lpstr>（4）再安装流程卡驱动程序          USB读卡器win7系统驱动程序---PL2303_Prolific_GPS_AllInOne_1013 （5）摄像头选择吸盘式，免驱动型的 </vt:lpstr>
      <vt:lpstr>2、彩超设备的连接   前期准备：  A、确定所购买电脑具有的是PCI还是PCI-E插槽  B、根据插槽情况在网站上购买采集卡（878A）芯片 购买网址为： http://item.taobao.com/item.htm?id=12661985065 C、购买S端子线，建议购买秋叶源品牌，长度为1.5-2米 D、脚踏开关购买网址： http://item.taobao.com/item.htm?id=2516049865    若电脑不带COM口的，则需要购买USB转COM口的转接线或转接头。 </vt:lpstr>
      <vt:lpstr>PowerPoint 演示文稿</vt:lpstr>
      <vt:lpstr>PowerPoint 演示文稿</vt:lpstr>
      <vt:lpstr>3、需导图的设备</vt:lpstr>
      <vt:lpstr>PowerPoint 演示文稿</vt:lpstr>
      <vt:lpstr>PowerPoint 演示文稿</vt:lpstr>
      <vt:lpstr>选择数据库所在硬盘分区：</vt:lpstr>
      <vt:lpstr>PowerPoint 演示文稿</vt:lpstr>
      <vt:lpstr>PowerPoint 演示文稿</vt:lpstr>
      <vt:lpstr>B2、欧姆龙动脉硬化设备</vt:lpstr>
      <vt:lpstr>PowerPoint 演示文稿</vt:lpstr>
      <vt:lpstr>动脉硬化 骨密度 心电图 经颅多普勒 人体成份 电测听 肺功能 耳鼻喉内窥镜 </vt:lpstr>
      <vt:lpstr>虚拟打印机的设置：          </vt:lpstr>
      <vt:lpstr>PowerPoint 演示文稿</vt:lpstr>
      <vt:lpstr>PowerPoint 演示文稿</vt:lpstr>
      <vt:lpstr>体检系统的配置：       在配置导入图片时，体检系统里主要配置体检系统文件夹里的tyyl.ini文件，增加如下： bmp_path=D:\JPG\          （图片存储路径） bmp_type =GMD               （图片类型）即：需导图片的科室简称     </vt:lpstr>
      <vt:lpstr>排队系统的安装及调式：        排队系统主要是检查科室使用，在检查科室的电脑里需安装DISPLAY软件，并选择开机启动。不使用排队屏的把这一段删除就行。        并在tyyl.ini中增加[LED]一段，见下图：</vt:lpstr>
      <vt:lpstr>报告打印的设置：</vt:lpstr>
      <vt:lpstr>其中报告打印边距设置为：</vt:lpstr>
      <vt:lpstr>ODBC数据源的连接方法：</vt:lpstr>
      <vt:lpstr>3、如果找不到SQLEXPRESS，则需启动SQL以下服务：</vt:lpstr>
      <vt:lpstr>3、再按下配置</vt:lpstr>
      <vt:lpstr>5、出现以下图，则说明已经建立成功</vt:lpstr>
      <vt:lpstr>二、access数据源的配置</vt:lpstr>
      <vt:lpstr>常见问题报告的处理方法：</vt:lpstr>
      <vt:lpstr>1、部份检查数据到不了总检页面，或报告打印出来检查项目没有结果 </vt:lpstr>
      <vt:lpstr>2、部份检验数据传不到总检页面，总检显示无检验数据 </vt:lpstr>
      <vt:lpstr>PowerPoint 演示文稿</vt:lpstr>
      <vt:lpstr>3、报告打印出来，出现多项情况 </vt:lpstr>
      <vt:lpstr>4、报告封面电话号码多出数字的处理 </vt:lpstr>
      <vt:lpstr>5、报告封面年龄打印不出来的问题，检查身份证出生日期与系统里的出生日期是否一致 </vt:lpstr>
      <vt:lpstr>客户网络报告不能查询的处理方法：</vt:lpstr>
      <vt:lpstr>PowerPoint 演示文稿</vt:lpstr>
      <vt:lpstr>It人员每天必须做的事情：</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美年健康信息管理系统</dc:title>
  <dc:creator>Administrator</dc:creator>
  <cp:lastModifiedBy>Administrator</cp:lastModifiedBy>
  <cp:revision>126</cp:revision>
  <dcterms:created xsi:type="dcterms:W3CDTF">2016-05-26T05:05:02Z</dcterms:created>
  <dcterms:modified xsi:type="dcterms:W3CDTF">2018-06-05T03:53:15Z</dcterms:modified>
</cp:coreProperties>
</file>